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Agrandir Bold" panose="020B0604020202020204" charset="0"/>
      <p:regular r:id="rId23"/>
    </p:embeddedFont>
    <p:embeddedFont>
      <p:font typeface="Agrandir Medium" panose="020B0604020202020204" charset="0"/>
      <p:regular r:id="rId24"/>
    </p:embeddedFont>
    <p:embeddedFont>
      <p:font typeface="Montserrat" panose="00000500000000000000" pitchFamily="2" charset="0"/>
      <p:regular r:id="rId25"/>
    </p:embeddedFont>
    <p:embeddedFont>
      <p:font typeface="Roboto" panose="02000000000000000000" pitchFamily="2" charset="0"/>
      <p:regular r:id="rId26"/>
    </p:embeddedFont>
    <p:embeddedFont>
      <p:font typeface="Roboto Bold" panose="02000000000000000000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936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8.png"/><Relationship Id="rId18" Type="http://schemas.openxmlformats.org/officeDocument/2006/relationships/image" Target="../media/image13.svg"/><Relationship Id="rId26" Type="http://schemas.openxmlformats.org/officeDocument/2006/relationships/image" Target="../media/image21.svg"/><Relationship Id="rId3" Type="http://schemas.openxmlformats.org/officeDocument/2006/relationships/image" Target="../media/image64.png"/><Relationship Id="rId21" Type="http://schemas.openxmlformats.org/officeDocument/2006/relationships/image" Target="../media/image16.png"/><Relationship Id="rId7" Type="http://schemas.openxmlformats.org/officeDocument/2006/relationships/image" Target="../media/image4.png"/><Relationship Id="rId12" Type="http://schemas.openxmlformats.org/officeDocument/2006/relationships/image" Target="../media/image7.svg"/><Relationship Id="rId17" Type="http://schemas.openxmlformats.org/officeDocument/2006/relationships/image" Target="../media/image12.png"/><Relationship Id="rId25" Type="http://schemas.openxmlformats.org/officeDocument/2006/relationships/image" Target="../media/image20.png"/><Relationship Id="rId2" Type="http://schemas.openxmlformats.org/officeDocument/2006/relationships/image" Target="../media/image1.jpeg"/><Relationship Id="rId16" Type="http://schemas.openxmlformats.org/officeDocument/2006/relationships/image" Target="../media/image11.svg"/><Relationship Id="rId20" Type="http://schemas.openxmlformats.org/officeDocument/2006/relationships/image" Target="../media/image15.svg"/><Relationship Id="rId29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6.png"/><Relationship Id="rId24" Type="http://schemas.openxmlformats.org/officeDocument/2006/relationships/image" Target="../media/image19.svg"/><Relationship Id="rId5" Type="http://schemas.openxmlformats.org/officeDocument/2006/relationships/image" Target="../media/image2.png"/><Relationship Id="rId15" Type="http://schemas.openxmlformats.org/officeDocument/2006/relationships/image" Target="../media/image10.png"/><Relationship Id="rId23" Type="http://schemas.openxmlformats.org/officeDocument/2006/relationships/image" Target="../media/image18.png"/><Relationship Id="rId28" Type="http://schemas.openxmlformats.org/officeDocument/2006/relationships/image" Target="../media/image23.svg"/><Relationship Id="rId10" Type="http://schemas.openxmlformats.org/officeDocument/2006/relationships/image" Target="../media/image67.svg"/><Relationship Id="rId19" Type="http://schemas.openxmlformats.org/officeDocument/2006/relationships/image" Target="../media/image14.png"/><Relationship Id="rId31" Type="http://schemas.openxmlformats.org/officeDocument/2006/relationships/image" Target="../media/image70.jpeg"/><Relationship Id="rId4" Type="http://schemas.openxmlformats.org/officeDocument/2006/relationships/image" Target="../media/image65.svg"/><Relationship Id="rId9" Type="http://schemas.openxmlformats.org/officeDocument/2006/relationships/image" Target="../media/image66.png"/><Relationship Id="rId14" Type="http://schemas.openxmlformats.org/officeDocument/2006/relationships/image" Target="../media/image9.svg"/><Relationship Id="rId22" Type="http://schemas.openxmlformats.org/officeDocument/2006/relationships/image" Target="../media/image17.svg"/><Relationship Id="rId27" Type="http://schemas.openxmlformats.org/officeDocument/2006/relationships/image" Target="../media/image22.png"/><Relationship Id="rId30" Type="http://schemas.openxmlformats.org/officeDocument/2006/relationships/image" Target="../media/image69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Relationship Id="rId14" Type="http://schemas.openxmlformats.org/officeDocument/2006/relationships/image" Target="../media/image40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3234198" y="-1294275"/>
            <a:ext cx="2832552" cy="2588549"/>
          </a:xfrm>
          <a:custGeom>
            <a:avLst/>
            <a:gdLst/>
            <a:ahLst/>
            <a:cxnLst/>
            <a:rect l="l" t="t" r="r" b="b"/>
            <a:pathLst>
              <a:path w="2832552" h="2588549">
                <a:moveTo>
                  <a:pt x="0" y="0"/>
                </a:moveTo>
                <a:lnTo>
                  <a:pt x="2832551" y="0"/>
                </a:lnTo>
                <a:lnTo>
                  <a:pt x="2832551" y="2588550"/>
                </a:lnTo>
                <a:lnTo>
                  <a:pt x="0" y="25885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6543507" y="-689971"/>
            <a:ext cx="2803900" cy="2414053"/>
          </a:xfrm>
          <a:custGeom>
            <a:avLst/>
            <a:gdLst/>
            <a:ahLst/>
            <a:cxnLst/>
            <a:rect l="l" t="t" r="r" b="b"/>
            <a:pathLst>
              <a:path w="2803900" h="2414053">
                <a:moveTo>
                  <a:pt x="0" y="0"/>
                </a:moveTo>
                <a:lnTo>
                  <a:pt x="2803900" y="0"/>
                </a:lnTo>
                <a:lnTo>
                  <a:pt x="2803900" y="2414053"/>
                </a:lnTo>
                <a:lnTo>
                  <a:pt x="0" y="24140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7259300" y="5033991"/>
            <a:ext cx="2138114" cy="2604359"/>
          </a:xfrm>
          <a:custGeom>
            <a:avLst/>
            <a:gdLst/>
            <a:ahLst/>
            <a:cxnLst/>
            <a:rect l="l" t="t" r="r" b="b"/>
            <a:pathLst>
              <a:path w="2138114" h="2604359">
                <a:moveTo>
                  <a:pt x="0" y="0"/>
                </a:moveTo>
                <a:lnTo>
                  <a:pt x="2138114" y="0"/>
                </a:lnTo>
                <a:lnTo>
                  <a:pt x="2138114" y="2604359"/>
                </a:lnTo>
                <a:lnTo>
                  <a:pt x="0" y="26043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2030548" y="-1293994"/>
            <a:ext cx="2465343" cy="2588269"/>
          </a:xfrm>
          <a:custGeom>
            <a:avLst/>
            <a:gdLst/>
            <a:ahLst/>
            <a:cxnLst/>
            <a:rect l="l" t="t" r="r" b="b"/>
            <a:pathLst>
              <a:path w="2465343" h="2588269">
                <a:moveTo>
                  <a:pt x="0" y="0"/>
                </a:moveTo>
                <a:lnTo>
                  <a:pt x="2465343" y="0"/>
                </a:lnTo>
                <a:lnTo>
                  <a:pt x="2465343" y="2588269"/>
                </a:lnTo>
                <a:lnTo>
                  <a:pt x="0" y="25882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2592203" y="8606204"/>
            <a:ext cx="2417143" cy="2315806"/>
          </a:xfrm>
          <a:custGeom>
            <a:avLst/>
            <a:gdLst/>
            <a:ahLst/>
            <a:cxnLst/>
            <a:rect l="l" t="t" r="r" b="b"/>
            <a:pathLst>
              <a:path w="2417143" h="2315806">
                <a:moveTo>
                  <a:pt x="0" y="0"/>
                </a:moveTo>
                <a:lnTo>
                  <a:pt x="2417143" y="0"/>
                </a:lnTo>
                <a:lnTo>
                  <a:pt x="2417143" y="2315806"/>
                </a:lnTo>
                <a:lnTo>
                  <a:pt x="0" y="23158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-2036878" y="3225785"/>
            <a:ext cx="3065578" cy="2711086"/>
          </a:xfrm>
          <a:custGeom>
            <a:avLst/>
            <a:gdLst/>
            <a:ahLst/>
            <a:cxnLst/>
            <a:rect l="l" t="t" r="r" b="b"/>
            <a:pathLst>
              <a:path w="3065578" h="2711086">
                <a:moveTo>
                  <a:pt x="0" y="0"/>
                </a:moveTo>
                <a:lnTo>
                  <a:pt x="3065578" y="0"/>
                </a:lnTo>
                <a:lnTo>
                  <a:pt x="3065578" y="2711085"/>
                </a:lnTo>
                <a:lnTo>
                  <a:pt x="0" y="271108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-916995" y="7638350"/>
            <a:ext cx="2882762" cy="3283660"/>
          </a:xfrm>
          <a:custGeom>
            <a:avLst/>
            <a:gdLst/>
            <a:ahLst/>
            <a:cxnLst/>
            <a:rect l="l" t="t" r="r" b="b"/>
            <a:pathLst>
              <a:path w="2882762" h="3283660">
                <a:moveTo>
                  <a:pt x="0" y="0"/>
                </a:moveTo>
                <a:lnTo>
                  <a:pt x="2882761" y="0"/>
                </a:lnTo>
                <a:lnTo>
                  <a:pt x="2882761" y="3283660"/>
                </a:lnTo>
                <a:lnTo>
                  <a:pt x="0" y="328366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16858779" y="8450325"/>
            <a:ext cx="2163234" cy="3572134"/>
          </a:xfrm>
          <a:custGeom>
            <a:avLst/>
            <a:gdLst/>
            <a:ahLst/>
            <a:cxnLst/>
            <a:rect l="l" t="t" r="r" b="b"/>
            <a:pathLst>
              <a:path w="2163234" h="3572134">
                <a:moveTo>
                  <a:pt x="0" y="0"/>
                </a:moveTo>
                <a:lnTo>
                  <a:pt x="2163234" y="0"/>
                </a:lnTo>
                <a:lnTo>
                  <a:pt x="2163234" y="3572134"/>
                </a:lnTo>
                <a:lnTo>
                  <a:pt x="0" y="357213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-916995" y="-689971"/>
            <a:ext cx="2379176" cy="3224668"/>
          </a:xfrm>
          <a:custGeom>
            <a:avLst/>
            <a:gdLst/>
            <a:ahLst/>
            <a:cxnLst/>
            <a:rect l="l" t="t" r="r" b="b"/>
            <a:pathLst>
              <a:path w="2379176" h="3224668">
                <a:moveTo>
                  <a:pt x="0" y="0"/>
                </a:moveTo>
                <a:lnTo>
                  <a:pt x="2379175" y="0"/>
                </a:lnTo>
                <a:lnTo>
                  <a:pt x="2379175" y="3224668"/>
                </a:lnTo>
                <a:lnTo>
                  <a:pt x="0" y="322466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13892554" y="9046259"/>
            <a:ext cx="2647404" cy="2079468"/>
          </a:xfrm>
          <a:custGeom>
            <a:avLst/>
            <a:gdLst/>
            <a:ahLst/>
            <a:cxnLst/>
            <a:rect l="l" t="t" r="r" b="b"/>
            <a:pathLst>
              <a:path w="2647404" h="2079468">
                <a:moveTo>
                  <a:pt x="0" y="0"/>
                </a:moveTo>
                <a:lnTo>
                  <a:pt x="2647404" y="0"/>
                </a:lnTo>
                <a:lnTo>
                  <a:pt x="2647404" y="2079468"/>
                </a:lnTo>
                <a:lnTo>
                  <a:pt x="0" y="207946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17579615" y="2049544"/>
            <a:ext cx="1442398" cy="2352482"/>
          </a:xfrm>
          <a:custGeom>
            <a:avLst/>
            <a:gdLst/>
            <a:ahLst/>
            <a:cxnLst/>
            <a:rect l="l" t="t" r="r" b="b"/>
            <a:pathLst>
              <a:path w="1442398" h="2352482">
                <a:moveTo>
                  <a:pt x="0" y="0"/>
                </a:moveTo>
                <a:lnTo>
                  <a:pt x="1442398" y="0"/>
                </a:lnTo>
                <a:lnTo>
                  <a:pt x="1442398" y="2352482"/>
                </a:lnTo>
                <a:lnTo>
                  <a:pt x="0" y="2352482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 rot="2032490">
            <a:off x="5423388" y="-1980819"/>
            <a:ext cx="4703437" cy="4114800"/>
          </a:xfrm>
          <a:custGeom>
            <a:avLst/>
            <a:gdLst/>
            <a:ahLst/>
            <a:cxnLst/>
            <a:rect l="l" t="t" r="r" b="b"/>
            <a:pathLst>
              <a:path w="4703437" h="4114800">
                <a:moveTo>
                  <a:pt x="0" y="0"/>
                </a:moveTo>
                <a:lnTo>
                  <a:pt x="4703438" y="0"/>
                </a:lnTo>
                <a:lnTo>
                  <a:pt x="47034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>
            <a:off x="8501928" y="8884186"/>
            <a:ext cx="4302387" cy="4075647"/>
          </a:xfrm>
          <a:custGeom>
            <a:avLst/>
            <a:gdLst/>
            <a:ahLst/>
            <a:cxnLst/>
            <a:rect l="l" t="t" r="r" b="b"/>
            <a:pathLst>
              <a:path w="4302387" h="4075647">
                <a:moveTo>
                  <a:pt x="0" y="0"/>
                </a:moveTo>
                <a:lnTo>
                  <a:pt x="4302387" y="0"/>
                </a:lnTo>
                <a:lnTo>
                  <a:pt x="4302387" y="4075647"/>
                </a:lnTo>
                <a:lnTo>
                  <a:pt x="0" y="4075647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TextBox 16"/>
          <p:cNvSpPr txBox="1"/>
          <p:nvPr/>
        </p:nvSpPr>
        <p:spPr>
          <a:xfrm>
            <a:off x="2026996" y="4159957"/>
            <a:ext cx="14234008" cy="1805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97"/>
              </a:lnSpc>
              <a:spcBef>
                <a:spcPct val="0"/>
              </a:spcBef>
            </a:pPr>
            <a:r>
              <a:rPr lang="en-US" sz="10838" spc="-37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Investment Analysis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378475" y="1562873"/>
            <a:ext cx="15531051" cy="8033831"/>
          </a:xfrm>
          <a:custGeom>
            <a:avLst/>
            <a:gdLst/>
            <a:ahLst/>
            <a:cxnLst/>
            <a:rect l="l" t="t" r="r" b="b"/>
            <a:pathLst>
              <a:path w="15531051" h="8033831">
                <a:moveTo>
                  <a:pt x="0" y="0"/>
                </a:moveTo>
                <a:lnTo>
                  <a:pt x="15531050" y="0"/>
                </a:lnTo>
                <a:lnTo>
                  <a:pt x="15531050" y="8033830"/>
                </a:lnTo>
                <a:lnTo>
                  <a:pt x="0" y="80338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4098596" y="621061"/>
            <a:ext cx="10090809" cy="739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87"/>
              </a:lnSpc>
              <a:spcBef>
                <a:spcPct val="0"/>
              </a:spcBef>
            </a:pPr>
            <a:r>
              <a:rPr lang="en-US" sz="4380" spc="-153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Consolidated  PowerBI  Dahsboard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28700" y="1992399"/>
            <a:ext cx="11060809" cy="6508878"/>
          </a:xfrm>
          <a:custGeom>
            <a:avLst/>
            <a:gdLst/>
            <a:ahLst/>
            <a:cxnLst/>
            <a:rect l="l" t="t" r="r" b="b"/>
            <a:pathLst>
              <a:path w="11060809" h="6508878">
                <a:moveTo>
                  <a:pt x="0" y="0"/>
                </a:moveTo>
                <a:lnTo>
                  <a:pt x="11060809" y="0"/>
                </a:lnTo>
                <a:lnTo>
                  <a:pt x="11060809" y="6508878"/>
                </a:lnTo>
                <a:lnTo>
                  <a:pt x="0" y="65088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246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028700" y="676593"/>
            <a:ext cx="10090809" cy="4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0"/>
              </a:lnSpc>
              <a:spcBef>
                <a:spcPct val="0"/>
              </a:spcBef>
            </a:pPr>
            <a:r>
              <a:rPr lang="en-US" sz="3000" spc="-105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Demographic 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438449" y="1944774"/>
            <a:ext cx="1477782" cy="4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0"/>
              </a:lnSpc>
              <a:spcBef>
                <a:spcPct val="0"/>
              </a:spcBef>
            </a:pPr>
            <a:r>
              <a:rPr lang="en-US" sz="3000" spc="-105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Insight: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438449" y="2600651"/>
            <a:ext cx="5006237" cy="838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4"/>
              </a:lnSpc>
            </a:pPr>
            <a:r>
              <a:rPr lang="en-US" sz="2469" spc="148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A significant portion of investors are aged 25-30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438449" y="4041428"/>
            <a:ext cx="3206204" cy="4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0"/>
              </a:lnSpc>
              <a:spcBef>
                <a:spcPct val="0"/>
              </a:spcBef>
            </a:pPr>
            <a:r>
              <a:rPr lang="en-US" sz="3000" spc="-105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Recommendation: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438449" y="4720269"/>
            <a:ext cx="4697213" cy="4191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2503" lvl="1" indent="-266252" algn="l">
              <a:lnSpc>
                <a:spcPts val="3329"/>
              </a:lnSpc>
              <a:buFont typeface="Arial"/>
              <a:buChar char="•"/>
            </a:pPr>
            <a:r>
              <a:rPr lang="en-US" sz="2466" spc="147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Tailor made marketing strategies and investment products can be used to target younger investors</a:t>
            </a:r>
          </a:p>
          <a:p>
            <a:pPr algn="l">
              <a:lnSpc>
                <a:spcPts val="3329"/>
              </a:lnSpc>
            </a:pPr>
            <a:endParaRPr lang="en-US" sz="2466" spc="147">
              <a:solidFill>
                <a:srgbClr val="000000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532503" lvl="1" indent="-266252" algn="l">
              <a:lnSpc>
                <a:spcPts val="3329"/>
              </a:lnSpc>
              <a:buFont typeface="Arial"/>
              <a:buChar char="•"/>
            </a:pPr>
            <a:r>
              <a:rPr lang="en-US" sz="2466" spc="147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We can provide awareness by introducing educational content to help them make informed investment decisions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28700" y="1960609"/>
            <a:ext cx="4103152" cy="6540669"/>
          </a:xfrm>
          <a:custGeom>
            <a:avLst/>
            <a:gdLst/>
            <a:ahLst/>
            <a:cxnLst/>
            <a:rect l="l" t="t" r="r" b="b"/>
            <a:pathLst>
              <a:path w="4103152" h="6540669">
                <a:moveTo>
                  <a:pt x="0" y="0"/>
                </a:moveTo>
                <a:lnTo>
                  <a:pt x="4103152" y="0"/>
                </a:lnTo>
                <a:lnTo>
                  <a:pt x="4103152" y="6540668"/>
                </a:lnTo>
                <a:lnTo>
                  <a:pt x="0" y="65406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5403608" y="1960609"/>
            <a:ext cx="3843151" cy="6540669"/>
          </a:xfrm>
          <a:custGeom>
            <a:avLst/>
            <a:gdLst/>
            <a:ahLst/>
            <a:cxnLst/>
            <a:rect l="l" t="t" r="r" b="b"/>
            <a:pathLst>
              <a:path w="3843151" h="6540669">
                <a:moveTo>
                  <a:pt x="0" y="0"/>
                </a:moveTo>
                <a:lnTo>
                  <a:pt x="3843151" y="0"/>
                </a:lnTo>
                <a:lnTo>
                  <a:pt x="3843151" y="6540668"/>
                </a:lnTo>
                <a:lnTo>
                  <a:pt x="0" y="65406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028700" y="676593"/>
            <a:ext cx="10090809" cy="4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0"/>
              </a:lnSpc>
              <a:spcBef>
                <a:spcPct val="0"/>
              </a:spcBef>
            </a:pPr>
            <a:r>
              <a:rPr lang="en-US" sz="3000" spc="-105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Investment Preferences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57854" y="2535976"/>
            <a:ext cx="1477782" cy="4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0"/>
              </a:lnSpc>
              <a:spcBef>
                <a:spcPct val="0"/>
              </a:spcBef>
            </a:pPr>
            <a:r>
              <a:rPr lang="en-US" sz="3000" spc="-105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Insight: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757854" y="3191853"/>
            <a:ext cx="6912254" cy="838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4"/>
              </a:lnSpc>
            </a:pPr>
            <a:r>
              <a:rPr lang="en-US" sz="2469" spc="148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PPF is the top choice, while Debentures are least preferred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57854" y="4503673"/>
            <a:ext cx="3206204" cy="4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0"/>
              </a:lnSpc>
              <a:spcBef>
                <a:spcPct val="0"/>
              </a:spcBef>
            </a:pPr>
            <a:r>
              <a:rPr lang="en-US" sz="3000" spc="-105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Recommendation: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57854" y="5182513"/>
            <a:ext cx="6912254" cy="3353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2503" lvl="1" indent="-266252" algn="l">
              <a:lnSpc>
                <a:spcPts val="3329"/>
              </a:lnSpc>
              <a:buFont typeface="Arial"/>
              <a:buChar char="•"/>
            </a:pPr>
            <a:r>
              <a:rPr lang="en-US" sz="2466" spc="147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We should promote PPF as a stable investment option, highlighting its tax benefits. </a:t>
            </a:r>
          </a:p>
          <a:p>
            <a:pPr algn="l">
              <a:lnSpc>
                <a:spcPts val="3329"/>
              </a:lnSpc>
            </a:pPr>
            <a:endParaRPr lang="en-US" sz="2466" spc="147">
              <a:solidFill>
                <a:srgbClr val="000000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532503" lvl="1" indent="-266252" algn="l">
              <a:lnSpc>
                <a:spcPts val="3329"/>
              </a:lnSpc>
              <a:buFont typeface="Arial"/>
              <a:buChar char="•"/>
            </a:pPr>
            <a:r>
              <a:rPr lang="en-US" sz="2466" spc="147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For debentures, we should consider educating investors on their benefits and potentially restructuring them to make them more appealing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28700" y="1593197"/>
            <a:ext cx="11640968" cy="7019460"/>
          </a:xfrm>
          <a:custGeom>
            <a:avLst/>
            <a:gdLst/>
            <a:ahLst/>
            <a:cxnLst/>
            <a:rect l="l" t="t" r="r" b="b"/>
            <a:pathLst>
              <a:path w="11640968" h="7019460">
                <a:moveTo>
                  <a:pt x="0" y="0"/>
                </a:moveTo>
                <a:lnTo>
                  <a:pt x="11640968" y="0"/>
                </a:lnTo>
                <a:lnTo>
                  <a:pt x="11640968" y="7019460"/>
                </a:lnTo>
                <a:lnTo>
                  <a:pt x="0" y="70194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028700" y="676593"/>
            <a:ext cx="10090809" cy="4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0"/>
              </a:lnSpc>
              <a:spcBef>
                <a:spcPct val="0"/>
              </a:spcBef>
            </a:pPr>
            <a:r>
              <a:rPr lang="en-US" sz="3000" spc="-105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Factors Influencing Investment Decisions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964058" y="1545572"/>
            <a:ext cx="1477782" cy="4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0"/>
              </a:lnSpc>
              <a:spcBef>
                <a:spcPct val="0"/>
              </a:spcBef>
            </a:pPr>
            <a:r>
              <a:rPr lang="en-US" sz="3000" spc="-105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Insight: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964058" y="2235637"/>
            <a:ext cx="4432136" cy="1676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4"/>
              </a:lnSpc>
            </a:pPr>
            <a:r>
              <a:rPr lang="en-US" sz="2469" spc="148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Most investors prioritize returns, while a smaller group is concerned about risk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964058" y="4103109"/>
            <a:ext cx="3206204" cy="4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0"/>
              </a:lnSpc>
              <a:spcBef>
                <a:spcPct val="0"/>
              </a:spcBef>
            </a:pPr>
            <a:r>
              <a:rPr lang="en-US" sz="3000" spc="-105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Recommendation: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87022" y="4790814"/>
            <a:ext cx="4409172" cy="4191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2503" lvl="1" indent="-266252" algn="l">
              <a:lnSpc>
                <a:spcPts val="3329"/>
              </a:lnSpc>
              <a:buFont typeface="Arial"/>
              <a:buChar char="•"/>
            </a:pPr>
            <a:r>
              <a:rPr lang="en-US" sz="2466" spc="147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Offer diversified investment portfolios that balance high-return instruments with lower-risk options</a:t>
            </a:r>
          </a:p>
          <a:p>
            <a:pPr algn="l">
              <a:lnSpc>
                <a:spcPts val="3329"/>
              </a:lnSpc>
            </a:pPr>
            <a:endParaRPr lang="en-US" sz="2466" spc="147">
              <a:solidFill>
                <a:srgbClr val="000000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532503" lvl="1" indent="-266252" algn="l">
              <a:lnSpc>
                <a:spcPts val="3329"/>
              </a:lnSpc>
              <a:buFont typeface="Arial"/>
              <a:buChar char="•"/>
            </a:pPr>
            <a:r>
              <a:rPr lang="en-US" sz="2466" spc="147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Provide tools or services to help investors assess risk more effectively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28700" y="1655548"/>
            <a:ext cx="11459455" cy="6904836"/>
          </a:xfrm>
          <a:custGeom>
            <a:avLst/>
            <a:gdLst/>
            <a:ahLst/>
            <a:cxnLst/>
            <a:rect l="l" t="t" r="r" b="b"/>
            <a:pathLst>
              <a:path w="11459455" h="6904836">
                <a:moveTo>
                  <a:pt x="0" y="0"/>
                </a:moveTo>
                <a:lnTo>
                  <a:pt x="11459455" y="0"/>
                </a:lnTo>
                <a:lnTo>
                  <a:pt x="11459455" y="6904836"/>
                </a:lnTo>
                <a:lnTo>
                  <a:pt x="0" y="69048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028700" y="676593"/>
            <a:ext cx="10090809" cy="4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0"/>
              </a:lnSpc>
              <a:spcBef>
                <a:spcPct val="0"/>
              </a:spcBef>
            </a:pPr>
            <a:r>
              <a:rPr lang="en-US" sz="3000" spc="-105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Investment Objectives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827164" y="1607923"/>
            <a:ext cx="1477782" cy="4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0"/>
              </a:lnSpc>
              <a:spcBef>
                <a:spcPct val="0"/>
              </a:spcBef>
            </a:pPr>
            <a:r>
              <a:rPr lang="en-US" sz="3000" spc="-105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Insight: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827164" y="2297988"/>
            <a:ext cx="4432136" cy="1676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4"/>
              </a:lnSpc>
            </a:pPr>
            <a:r>
              <a:rPr lang="en-US" sz="2469" spc="148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Wealth creation is the primary goal for most investors, followed by retirement planning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827164" y="4165460"/>
            <a:ext cx="3206204" cy="4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0"/>
              </a:lnSpc>
              <a:spcBef>
                <a:spcPct val="0"/>
              </a:spcBef>
            </a:pPr>
            <a:r>
              <a:rPr lang="en-US" sz="3000" spc="-105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Recommendation: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27164" y="4853165"/>
            <a:ext cx="4409172" cy="4610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2503" lvl="1" indent="-266252" algn="l">
              <a:lnSpc>
                <a:spcPts val="3329"/>
              </a:lnSpc>
              <a:buFont typeface="Arial"/>
              <a:buChar char="•"/>
            </a:pPr>
            <a:r>
              <a:rPr lang="en-US" sz="2466" spc="147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Design and market investment products that emphasize long-term wealth creation, such as equities and mutual funds</a:t>
            </a:r>
          </a:p>
          <a:p>
            <a:pPr algn="l">
              <a:lnSpc>
                <a:spcPts val="3329"/>
              </a:lnSpc>
            </a:pPr>
            <a:endParaRPr lang="en-US" sz="2466" spc="147">
              <a:solidFill>
                <a:srgbClr val="000000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532503" lvl="1" indent="-266252" algn="l">
              <a:lnSpc>
                <a:spcPts val="3329"/>
              </a:lnSpc>
              <a:buFont typeface="Arial"/>
              <a:buChar char="•"/>
            </a:pPr>
            <a:r>
              <a:rPr lang="en-US" sz="2466" spc="147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Also go along with retirement-focused options like PPF and Fixed Deposits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28700" y="1655548"/>
            <a:ext cx="11468741" cy="6988900"/>
          </a:xfrm>
          <a:custGeom>
            <a:avLst/>
            <a:gdLst/>
            <a:ahLst/>
            <a:cxnLst/>
            <a:rect l="l" t="t" r="r" b="b"/>
            <a:pathLst>
              <a:path w="11468741" h="6988900">
                <a:moveTo>
                  <a:pt x="0" y="0"/>
                </a:moveTo>
                <a:lnTo>
                  <a:pt x="11468741" y="0"/>
                </a:lnTo>
                <a:lnTo>
                  <a:pt x="11468741" y="6988899"/>
                </a:lnTo>
                <a:lnTo>
                  <a:pt x="0" y="69888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028700" y="676593"/>
            <a:ext cx="10090809" cy="4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0"/>
              </a:lnSpc>
              <a:spcBef>
                <a:spcPct val="0"/>
              </a:spcBef>
            </a:pPr>
            <a:r>
              <a:rPr lang="en-US" sz="3000" spc="-105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Duration Preferences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827164" y="1607923"/>
            <a:ext cx="1477782" cy="4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0"/>
              </a:lnSpc>
              <a:spcBef>
                <a:spcPct val="0"/>
              </a:spcBef>
            </a:pPr>
            <a:r>
              <a:rPr lang="en-US" sz="3000" spc="-105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Insight: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827164" y="2297988"/>
            <a:ext cx="4432136" cy="1676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4"/>
              </a:lnSpc>
            </a:pPr>
            <a:r>
              <a:rPr lang="en-US" sz="2469" spc="148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Investors prefer medium-term (3-5 years) investments, followed by short-term (1-3 years)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827164" y="4165460"/>
            <a:ext cx="3206204" cy="4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0"/>
              </a:lnSpc>
              <a:spcBef>
                <a:spcPct val="0"/>
              </a:spcBef>
            </a:pPr>
            <a:r>
              <a:rPr lang="en-US" sz="3000" spc="-105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Recommendation: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50128" y="4853165"/>
            <a:ext cx="4409172" cy="2934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2503" lvl="1" indent="-266252" algn="l">
              <a:lnSpc>
                <a:spcPts val="3329"/>
              </a:lnSpc>
              <a:buFont typeface="Arial"/>
              <a:buChar char="•"/>
            </a:pPr>
            <a:r>
              <a:rPr lang="en-US" sz="2466" spc="147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Develop and promote investment products that cater to these preferred time frames, such as short- and medium-term bonds or target-date funds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28700" y="1655548"/>
            <a:ext cx="11327274" cy="6825191"/>
          </a:xfrm>
          <a:custGeom>
            <a:avLst/>
            <a:gdLst/>
            <a:ahLst/>
            <a:cxnLst/>
            <a:rect l="l" t="t" r="r" b="b"/>
            <a:pathLst>
              <a:path w="11327274" h="6825191">
                <a:moveTo>
                  <a:pt x="0" y="0"/>
                </a:moveTo>
                <a:lnTo>
                  <a:pt x="11327274" y="0"/>
                </a:lnTo>
                <a:lnTo>
                  <a:pt x="11327274" y="6825191"/>
                </a:lnTo>
                <a:lnTo>
                  <a:pt x="0" y="68251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028700" y="676593"/>
            <a:ext cx="10090809" cy="4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0"/>
              </a:lnSpc>
              <a:spcBef>
                <a:spcPct val="0"/>
              </a:spcBef>
            </a:pPr>
            <a:r>
              <a:rPr lang="en-US" sz="3000" spc="-105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Return Expectations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827164" y="1607923"/>
            <a:ext cx="1477782" cy="4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0"/>
              </a:lnSpc>
              <a:spcBef>
                <a:spcPct val="0"/>
              </a:spcBef>
            </a:pPr>
            <a:r>
              <a:rPr lang="en-US" sz="3000" spc="-105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Insight: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827164" y="2297988"/>
            <a:ext cx="4799560" cy="838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4"/>
              </a:lnSpc>
            </a:pPr>
            <a:r>
              <a:rPr lang="en-US" sz="2469" spc="148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Most investors expect returns in the range of 20-30%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827164" y="3562647"/>
            <a:ext cx="3206204" cy="4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0"/>
              </a:lnSpc>
              <a:spcBef>
                <a:spcPct val="0"/>
              </a:spcBef>
            </a:pPr>
            <a:r>
              <a:rPr lang="en-US" sz="3000" spc="-105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Recommendation: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50128" y="4250353"/>
            <a:ext cx="4776596" cy="5029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2503" lvl="1" indent="-266252" algn="l">
              <a:lnSpc>
                <a:spcPts val="3329"/>
              </a:lnSpc>
              <a:buFont typeface="Arial"/>
              <a:buChar char="•"/>
            </a:pPr>
            <a:r>
              <a:rPr lang="en-US" sz="2466" spc="147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Set realistic expectations by providing clear communication about the potential returns of different investment avenues</a:t>
            </a:r>
          </a:p>
          <a:p>
            <a:pPr algn="l">
              <a:lnSpc>
                <a:spcPts val="3329"/>
              </a:lnSpc>
            </a:pPr>
            <a:endParaRPr lang="en-US" sz="2466" spc="147">
              <a:solidFill>
                <a:srgbClr val="000000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532503" lvl="1" indent="-266252" algn="l">
              <a:lnSpc>
                <a:spcPts val="3329"/>
              </a:lnSpc>
              <a:buFont typeface="Arial"/>
              <a:buChar char="•"/>
            </a:pPr>
            <a:r>
              <a:rPr lang="en-US" sz="2466" spc="147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Offer products that align with these expectations, such as equity-linked savings schemes (ELSS) or balanced funds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28700" y="1500447"/>
            <a:ext cx="3580547" cy="7757853"/>
          </a:xfrm>
          <a:custGeom>
            <a:avLst/>
            <a:gdLst/>
            <a:ahLst/>
            <a:cxnLst/>
            <a:rect l="l" t="t" r="r" b="b"/>
            <a:pathLst>
              <a:path w="3580547" h="7757853">
                <a:moveTo>
                  <a:pt x="0" y="0"/>
                </a:moveTo>
                <a:lnTo>
                  <a:pt x="3580547" y="0"/>
                </a:lnTo>
                <a:lnTo>
                  <a:pt x="3580547" y="7757853"/>
                </a:lnTo>
                <a:lnTo>
                  <a:pt x="0" y="77578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9304748" y="1500447"/>
            <a:ext cx="3413341" cy="7558112"/>
          </a:xfrm>
          <a:custGeom>
            <a:avLst/>
            <a:gdLst/>
            <a:ahLst/>
            <a:cxnLst/>
            <a:rect l="l" t="t" r="r" b="b"/>
            <a:pathLst>
              <a:path w="3413341" h="7558112">
                <a:moveTo>
                  <a:pt x="0" y="0"/>
                </a:moveTo>
                <a:lnTo>
                  <a:pt x="3413342" y="0"/>
                </a:lnTo>
                <a:lnTo>
                  <a:pt x="3413342" y="7558113"/>
                </a:lnTo>
                <a:lnTo>
                  <a:pt x="0" y="7558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028700" y="676593"/>
            <a:ext cx="4833158" cy="4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0"/>
              </a:lnSpc>
              <a:spcBef>
                <a:spcPct val="0"/>
              </a:spcBef>
            </a:pPr>
            <a:r>
              <a:rPr lang="en-US" sz="3000" spc="-105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Equity Market Sentiment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975265" y="1607923"/>
            <a:ext cx="1477782" cy="4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0"/>
              </a:lnSpc>
              <a:spcBef>
                <a:spcPct val="0"/>
              </a:spcBef>
            </a:pPr>
            <a:r>
              <a:rPr lang="en-US" sz="3000" spc="-105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Insight: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975265" y="2307513"/>
            <a:ext cx="4799560" cy="1055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5"/>
              </a:lnSpc>
            </a:pPr>
            <a:r>
              <a:rPr lang="en-US" sz="2100" spc="126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Fixed Deposits are favored for their risk-free and guaranteed returns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75265" y="3562647"/>
            <a:ext cx="3206204" cy="4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0"/>
              </a:lnSpc>
              <a:spcBef>
                <a:spcPct val="0"/>
              </a:spcBef>
            </a:pPr>
            <a:r>
              <a:rPr lang="en-US" sz="3000" spc="-105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Recommendation: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998229" y="4259878"/>
            <a:ext cx="4776596" cy="2112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5"/>
              </a:lnSpc>
            </a:pPr>
            <a:r>
              <a:rPr lang="en-US" sz="2100" spc="126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Continue promoting Fixed Deposits as a safe investment option, but consider introducing innovative products like laddered Fixed Deposits or fixed income mutual funds to maintain interest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50289" y="1607923"/>
            <a:ext cx="2023140" cy="4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0"/>
              </a:lnSpc>
              <a:spcBef>
                <a:spcPct val="0"/>
              </a:spcBef>
            </a:pPr>
            <a:r>
              <a:rPr lang="en-US" sz="3000" spc="-105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Insight: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50289" y="2307513"/>
            <a:ext cx="4293711" cy="1407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5"/>
              </a:lnSpc>
            </a:pPr>
            <a:r>
              <a:rPr lang="en-US" sz="2100" spc="126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Investors are attracted to the equity market primarily for high returns, with dividends as a secondary motivator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50289" y="3905808"/>
            <a:ext cx="3493868" cy="4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0"/>
              </a:lnSpc>
              <a:spcBef>
                <a:spcPct val="0"/>
              </a:spcBef>
            </a:pPr>
            <a:r>
              <a:rPr lang="en-US" sz="3000" spc="-105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Recommendation: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869556" y="4603039"/>
            <a:ext cx="4139917" cy="1760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5"/>
              </a:lnSpc>
            </a:pPr>
            <a:r>
              <a:rPr lang="en-US" sz="2100" spc="126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Highlight the potential for high returns in equities while offering options with strong dividend yields to attract income-focused investors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304748" y="676593"/>
            <a:ext cx="4833158" cy="4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0"/>
              </a:lnSpc>
              <a:spcBef>
                <a:spcPct val="0"/>
              </a:spcBef>
            </a:pPr>
            <a:r>
              <a:rPr lang="en-US" sz="3000" spc="-105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Fixed Deposit Popularity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28700" y="1655548"/>
            <a:ext cx="3381100" cy="7602752"/>
          </a:xfrm>
          <a:custGeom>
            <a:avLst/>
            <a:gdLst/>
            <a:ahLst/>
            <a:cxnLst/>
            <a:rect l="l" t="t" r="r" b="b"/>
            <a:pathLst>
              <a:path w="3381100" h="7602752">
                <a:moveTo>
                  <a:pt x="0" y="0"/>
                </a:moveTo>
                <a:lnTo>
                  <a:pt x="3381100" y="0"/>
                </a:lnTo>
                <a:lnTo>
                  <a:pt x="3381100" y="7602752"/>
                </a:lnTo>
                <a:lnTo>
                  <a:pt x="0" y="7602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9131820" y="1655548"/>
            <a:ext cx="3721099" cy="7602752"/>
          </a:xfrm>
          <a:custGeom>
            <a:avLst/>
            <a:gdLst/>
            <a:ahLst/>
            <a:cxnLst/>
            <a:rect l="l" t="t" r="r" b="b"/>
            <a:pathLst>
              <a:path w="3721099" h="7602752">
                <a:moveTo>
                  <a:pt x="0" y="0"/>
                </a:moveTo>
                <a:lnTo>
                  <a:pt x="3721098" y="0"/>
                </a:lnTo>
                <a:lnTo>
                  <a:pt x="3721098" y="7602752"/>
                </a:lnTo>
                <a:lnTo>
                  <a:pt x="0" y="76027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028700" y="676593"/>
            <a:ext cx="4833158" cy="4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0"/>
              </a:lnSpc>
              <a:spcBef>
                <a:spcPct val="0"/>
              </a:spcBef>
            </a:pPr>
            <a:r>
              <a:rPr lang="en-US" sz="3000" spc="-105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Government Bonds Trust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136013" y="1607923"/>
            <a:ext cx="1477782" cy="4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0"/>
              </a:lnSpc>
              <a:spcBef>
                <a:spcPct val="0"/>
              </a:spcBef>
            </a:pPr>
            <a:r>
              <a:rPr lang="en-US" sz="3000" spc="-105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Insight: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136013" y="2307513"/>
            <a:ext cx="4799560" cy="1055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5"/>
              </a:lnSpc>
            </a:pPr>
            <a:r>
              <a:rPr lang="en-US" sz="2100" spc="126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Mutual Funds are favored for their long term growth factor and diversified investments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36013" y="3562647"/>
            <a:ext cx="3206204" cy="4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0"/>
              </a:lnSpc>
              <a:spcBef>
                <a:spcPct val="0"/>
              </a:spcBef>
            </a:pPr>
            <a:r>
              <a:rPr lang="en-US" sz="3000" spc="-105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Recommendation: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58977" y="4259878"/>
            <a:ext cx="4776596" cy="2465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5"/>
              </a:lnSpc>
            </a:pPr>
            <a:r>
              <a:rPr lang="en-US" sz="2100" spc="126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Promoting Systematic Investment plan (SIP) among younger generations can help them to start their investment journey. This would also cater their long term goals including Health and other retirement planning.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50289" y="1607923"/>
            <a:ext cx="2023140" cy="4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0"/>
              </a:lnSpc>
              <a:spcBef>
                <a:spcPct val="0"/>
              </a:spcBef>
            </a:pPr>
            <a:r>
              <a:rPr lang="en-US" sz="3000" spc="-105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Insight: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50289" y="2307513"/>
            <a:ext cx="4293711" cy="1055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5"/>
              </a:lnSpc>
            </a:pPr>
            <a:r>
              <a:rPr lang="en-US" sz="2100" spc="126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Government bonds are trusted due to their government backing and risk-free nature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50289" y="3905808"/>
            <a:ext cx="3493868" cy="4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0"/>
              </a:lnSpc>
              <a:spcBef>
                <a:spcPct val="0"/>
              </a:spcBef>
            </a:pPr>
            <a:r>
              <a:rPr lang="en-US" sz="3000" spc="-105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Recommendation: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869556" y="4603039"/>
            <a:ext cx="4139917" cy="2112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5"/>
              </a:lnSpc>
            </a:pPr>
            <a:r>
              <a:rPr lang="en-US" sz="2100" spc="126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Leverage the trust factor by promoting government bonds as part of a diversified investment strategy, especially for conservative investors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304748" y="531495"/>
            <a:ext cx="4833158" cy="4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0"/>
              </a:lnSpc>
              <a:spcBef>
                <a:spcPct val="0"/>
              </a:spcBef>
            </a:pPr>
            <a:r>
              <a:rPr lang="en-US" sz="3000" spc="-105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Mutual Funds Popularity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28700" y="1880338"/>
            <a:ext cx="11461382" cy="6905997"/>
          </a:xfrm>
          <a:custGeom>
            <a:avLst/>
            <a:gdLst/>
            <a:ahLst/>
            <a:cxnLst/>
            <a:rect l="l" t="t" r="r" b="b"/>
            <a:pathLst>
              <a:path w="11461382" h="6905997">
                <a:moveTo>
                  <a:pt x="0" y="0"/>
                </a:moveTo>
                <a:lnTo>
                  <a:pt x="11461382" y="0"/>
                </a:lnTo>
                <a:lnTo>
                  <a:pt x="11461382" y="6905997"/>
                </a:lnTo>
                <a:lnTo>
                  <a:pt x="0" y="69059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028700" y="676593"/>
            <a:ext cx="10090809" cy="4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0"/>
              </a:lnSpc>
              <a:spcBef>
                <a:spcPct val="0"/>
              </a:spcBef>
            </a:pPr>
            <a:r>
              <a:rPr lang="en-US" sz="3000" spc="-105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Source of Investment Knowledge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854384" y="1832713"/>
            <a:ext cx="1477782" cy="4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0"/>
              </a:lnSpc>
              <a:spcBef>
                <a:spcPct val="0"/>
              </a:spcBef>
            </a:pPr>
            <a:r>
              <a:rPr lang="en-US" sz="3000" spc="-105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Insight: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854384" y="2522778"/>
            <a:ext cx="4799560" cy="1676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4"/>
              </a:lnSpc>
            </a:pPr>
            <a:r>
              <a:rPr lang="en-US" sz="2469" spc="148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A significant portion of investors rely on financial consultants, newspapers, and magazines for information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854384" y="4317622"/>
            <a:ext cx="3206204" cy="4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0"/>
              </a:lnSpc>
              <a:spcBef>
                <a:spcPct val="0"/>
              </a:spcBef>
            </a:pPr>
            <a:r>
              <a:rPr lang="en-US" sz="3000" spc="-105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Recommendation: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77348" y="5005327"/>
            <a:ext cx="4776596" cy="3772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2503" lvl="1" indent="-266252" algn="l">
              <a:lnSpc>
                <a:spcPts val="3329"/>
              </a:lnSpc>
              <a:buFont typeface="Arial"/>
              <a:buChar char="•"/>
            </a:pPr>
            <a:r>
              <a:rPr lang="en-US" sz="2466" spc="147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Strengthen relationships with financial consultants and consider content partnerships with trusted media outlets. </a:t>
            </a:r>
          </a:p>
          <a:p>
            <a:pPr algn="l">
              <a:lnSpc>
                <a:spcPts val="3329"/>
              </a:lnSpc>
            </a:pPr>
            <a:endParaRPr lang="en-US" sz="2466" spc="147">
              <a:solidFill>
                <a:srgbClr val="000000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532503" lvl="1" indent="-266252" algn="l">
              <a:lnSpc>
                <a:spcPts val="3329"/>
              </a:lnSpc>
              <a:buFont typeface="Arial"/>
              <a:buChar char="•"/>
            </a:pPr>
            <a:r>
              <a:rPr lang="en-US" sz="2466" spc="147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Provide online resources and webinars to reach a broader audience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224387" y="1371809"/>
            <a:ext cx="9290033" cy="1245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36"/>
              </a:lnSpc>
            </a:pPr>
            <a:r>
              <a:rPr lang="en-US" sz="7200" spc="-252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Overview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24387" y="3083642"/>
            <a:ext cx="9104720" cy="13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85"/>
              </a:lnSpc>
              <a:spcBef>
                <a:spcPct val="0"/>
              </a:spcBef>
            </a:pPr>
            <a:r>
              <a:rPr lang="en-US" sz="2656" spc="15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Dataset Scope</a:t>
            </a:r>
            <a:r>
              <a:rPr lang="en-US" sz="2656" spc="15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 Captures investment decisions and opinions of 40+ individuals on various financial instruments</a:t>
            </a:r>
          </a:p>
        </p:txBody>
      </p:sp>
      <p:sp>
        <p:nvSpPr>
          <p:cNvPr id="5" name="Freeform 5"/>
          <p:cNvSpPr/>
          <p:nvPr/>
        </p:nvSpPr>
        <p:spPr>
          <a:xfrm>
            <a:off x="10699733" y="1956561"/>
            <a:ext cx="5595699" cy="6373878"/>
          </a:xfrm>
          <a:custGeom>
            <a:avLst/>
            <a:gdLst/>
            <a:ahLst/>
            <a:cxnLst/>
            <a:rect l="l" t="t" r="r" b="b"/>
            <a:pathLst>
              <a:path w="5595699" h="6373878">
                <a:moveTo>
                  <a:pt x="0" y="0"/>
                </a:moveTo>
                <a:lnTo>
                  <a:pt x="5595698" y="0"/>
                </a:lnTo>
                <a:lnTo>
                  <a:pt x="5595698" y="6373878"/>
                </a:lnTo>
                <a:lnTo>
                  <a:pt x="0" y="63738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224387" y="4890116"/>
            <a:ext cx="9104720" cy="13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85"/>
              </a:lnSpc>
              <a:spcBef>
                <a:spcPct val="0"/>
              </a:spcBef>
            </a:pPr>
            <a:r>
              <a:rPr lang="en-US" sz="2656" spc="15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Instruments Covered:</a:t>
            </a:r>
            <a:r>
              <a:rPr lang="en-US" sz="2656" spc="15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Includes Fixed Deposits, Government Bonds, Mutual Funds, Public Provident Funds, Debentures, etc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4387" y="6696591"/>
            <a:ext cx="9104720" cy="13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85"/>
              </a:lnSpc>
              <a:spcBef>
                <a:spcPct val="0"/>
              </a:spcBef>
            </a:pPr>
            <a:r>
              <a:rPr lang="en-US" sz="2656" spc="15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Insights Provided: Highlights preferences, risk tolerance, and investment objectives across key financial products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 flipV="1">
            <a:off x="9295509" y="1564197"/>
            <a:ext cx="19050" cy="907824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AutoShape 4"/>
          <p:cNvSpPr/>
          <p:nvPr/>
        </p:nvSpPr>
        <p:spPr>
          <a:xfrm>
            <a:off x="-1996222" y="5497352"/>
            <a:ext cx="2135506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6039168" y="1830925"/>
            <a:ext cx="2583398" cy="3102333"/>
          </a:xfrm>
          <a:custGeom>
            <a:avLst/>
            <a:gdLst/>
            <a:ahLst/>
            <a:cxnLst/>
            <a:rect l="l" t="t" r="r" b="b"/>
            <a:pathLst>
              <a:path w="2583398" h="3102333">
                <a:moveTo>
                  <a:pt x="0" y="0"/>
                </a:moveTo>
                <a:lnTo>
                  <a:pt x="2583398" y="0"/>
                </a:lnTo>
                <a:lnTo>
                  <a:pt x="2583398" y="3102333"/>
                </a:lnTo>
                <a:lnTo>
                  <a:pt x="0" y="31023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6039168" y="6059327"/>
            <a:ext cx="2791604" cy="2907921"/>
          </a:xfrm>
          <a:custGeom>
            <a:avLst/>
            <a:gdLst/>
            <a:ahLst/>
            <a:cxnLst/>
            <a:rect l="l" t="t" r="r" b="b"/>
            <a:pathLst>
              <a:path w="2791604" h="2907921">
                <a:moveTo>
                  <a:pt x="0" y="0"/>
                </a:moveTo>
                <a:lnTo>
                  <a:pt x="2791605" y="0"/>
                </a:lnTo>
                <a:lnTo>
                  <a:pt x="2791605" y="2907921"/>
                </a:lnTo>
                <a:lnTo>
                  <a:pt x="0" y="29079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9529580" y="1892835"/>
            <a:ext cx="3207299" cy="3102333"/>
          </a:xfrm>
          <a:custGeom>
            <a:avLst/>
            <a:gdLst/>
            <a:ahLst/>
            <a:cxnLst/>
            <a:rect l="l" t="t" r="r" b="b"/>
            <a:pathLst>
              <a:path w="3207299" h="3102333">
                <a:moveTo>
                  <a:pt x="0" y="0"/>
                </a:moveTo>
                <a:lnTo>
                  <a:pt x="3207300" y="0"/>
                </a:lnTo>
                <a:lnTo>
                  <a:pt x="3207300" y="3102333"/>
                </a:lnTo>
                <a:lnTo>
                  <a:pt x="0" y="31023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9465040" y="6228369"/>
            <a:ext cx="2844311" cy="2694338"/>
          </a:xfrm>
          <a:custGeom>
            <a:avLst/>
            <a:gdLst/>
            <a:ahLst/>
            <a:cxnLst/>
            <a:rect l="l" t="t" r="r" b="b"/>
            <a:pathLst>
              <a:path w="2844311" h="2694338">
                <a:moveTo>
                  <a:pt x="0" y="0"/>
                </a:moveTo>
                <a:lnTo>
                  <a:pt x="2844310" y="0"/>
                </a:lnTo>
                <a:lnTo>
                  <a:pt x="2844310" y="2694338"/>
                </a:lnTo>
                <a:lnTo>
                  <a:pt x="0" y="26943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1064419" y="561973"/>
            <a:ext cx="16159162" cy="847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5000" spc="-265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Other Recommendations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1898" y="2214048"/>
            <a:ext cx="4973377" cy="293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6834" lvl="1" indent="-233417" algn="l">
              <a:lnSpc>
                <a:spcPts val="2919"/>
              </a:lnSpc>
              <a:buFont typeface="Arial"/>
              <a:buChar char="•"/>
            </a:pPr>
            <a:r>
              <a:rPr lang="en-US" sz="2162" spc="12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Retirement is a key motivator for long-term investments</a:t>
            </a:r>
          </a:p>
          <a:p>
            <a:pPr algn="l">
              <a:lnSpc>
                <a:spcPts val="2919"/>
              </a:lnSpc>
            </a:pPr>
            <a:endParaRPr lang="en-US" sz="2162" spc="129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466834" lvl="1" indent="-233417" algn="l">
              <a:lnSpc>
                <a:spcPts val="2919"/>
              </a:lnSpc>
              <a:buFont typeface="Arial"/>
              <a:buChar char="•"/>
            </a:pPr>
            <a:r>
              <a:rPr lang="en-US" sz="2162" spc="12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Offer retirement planning tools and personalized advice to help investors align their investment strategies with their retirement goals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26121" y="1563533"/>
            <a:ext cx="3367074" cy="477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1"/>
              </a:lnSpc>
            </a:pPr>
            <a:r>
              <a:rPr lang="en-US" sz="2778" spc="-147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Retirement Planning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511408" y="2214048"/>
            <a:ext cx="5372318" cy="3001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1024" lvl="1" indent="-210512" algn="just">
              <a:lnSpc>
                <a:spcPts val="2632"/>
              </a:lnSpc>
              <a:buFont typeface="Arial"/>
              <a:buChar char="•"/>
            </a:pPr>
            <a:r>
              <a:rPr lang="en-US" sz="1950" spc="117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Understanding how often investors monitor their investments can reveal engagement levels</a:t>
            </a:r>
          </a:p>
          <a:p>
            <a:pPr algn="just">
              <a:lnSpc>
                <a:spcPts val="2632"/>
              </a:lnSpc>
            </a:pPr>
            <a:endParaRPr lang="en-US" sz="1950" spc="117" dirty="0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421024" lvl="1" indent="-210512" algn="just">
              <a:lnSpc>
                <a:spcPts val="2632"/>
              </a:lnSpc>
              <a:buFont typeface="Arial"/>
              <a:buChar char="•"/>
            </a:pPr>
            <a:r>
              <a:rPr lang="en-US" sz="1950" spc="117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Develop tools and apps that allow investors to easily monitor and manage their investments, offering alerts and insights based on their monitoring habits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110896" y="1563533"/>
            <a:ext cx="3772830" cy="477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1"/>
              </a:lnSpc>
            </a:pPr>
            <a:r>
              <a:rPr lang="en-US" sz="2778" spc="-147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Investment Monitoring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6121" y="6371514"/>
            <a:ext cx="5014783" cy="2667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1024" lvl="1" indent="-210512" algn="l">
              <a:lnSpc>
                <a:spcPts val="2632"/>
              </a:lnSpc>
              <a:buFont typeface="Arial"/>
              <a:buChar char="•"/>
            </a:pPr>
            <a:r>
              <a:rPr lang="en-US" sz="1950" spc="117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PPF and Fixed Deposits are preferred for their tax-free benefits</a:t>
            </a:r>
          </a:p>
          <a:p>
            <a:pPr algn="l">
              <a:lnSpc>
                <a:spcPts val="2632"/>
              </a:lnSpc>
            </a:pPr>
            <a:endParaRPr lang="en-US" sz="1950" spc="117" dirty="0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421024" lvl="1" indent="-210512" algn="l">
              <a:lnSpc>
                <a:spcPts val="2632"/>
              </a:lnSpc>
              <a:buFont typeface="Arial"/>
              <a:buChar char="•"/>
            </a:pPr>
            <a:r>
              <a:rPr lang="en-US" sz="1950" spc="117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Promote these tax advantages in marketing materials and consider offering similar tax-efficient investment products to attract more investors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5783102"/>
            <a:ext cx="4712204" cy="477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1"/>
              </a:lnSpc>
            </a:pPr>
            <a:r>
              <a:rPr lang="en-US" sz="2778" spc="-147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Tax-Free Investment Options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309350" y="6432185"/>
            <a:ext cx="5574375" cy="2667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1024" lvl="1" indent="-210512" algn="l">
              <a:lnSpc>
                <a:spcPts val="2632"/>
              </a:lnSpc>
              <a:buFont typeface="Arial"/>
              <a:buChar char="•"/>
            </a:pPr>
            <a:r>
              <a:rPr lang="en-US" sz="1950" spc="117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Gold and other alternative investments could be explored further</a:t>
            </a:r>
          </a:p>
          <a:p>
            <a:pPr algn="l">
              <a:lnSpc>
                <a:spcPts val="2632"/>
              </a:lnSpc>
            </a:pPr>
            <a:endParaRPr lang="en-US" sz="1950" spc="117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421024" lvl="1" indent="-210512" algn="l">
              <a:lnSpc>
                <a:spcPts val="2632"/>
              </a:lnSpc>
              <a:buFont typeface="Arial"/>
              <a:buChar char="•"/>
            </a:pPr>
            <a:r>
              <a:rPr lang="en-US" sz="1950" spc="117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Educate investors on the benefits of diversifying into alternative investments like gold, real estate, or REITs, especially during times of market volatility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070926" y="5783102"/>
            <a:ext cx="5812799" cy="477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1"/>
              </a:lnSpc>
            </a:pPr>
            <a:r>
              <a:rPr lang="en-US" sz="2778" spc="-147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Alternative Investment Opportunities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6519518" y="9085095"/>
            <a:ext cx="2417247" cy="3026207"/>
          </a:xfrm>
          <a:custGeom>
            <a:avLst/>
            <a:gdLst/>
            <a:ahLst/>
            <a:cxnLst/>
            <a:rect l="l" t="t" r="r" b="b"/>
            <a:pathLst>
              <a:path w="2417247" h="3026207">
                <a:moveTo>
                  <a:pt x="0" y="0"/>
                </a:moveTo>
                <a:lnTo>
                  <a:pt x="2417246" y="0"/>
                </a:lnTo>
                <a:lnTo>
                  <a:pt x="2417246" y="3026206"/>
                </a:lnTo>
                <a:lnTo>
                  <a:pt x="0" y="30262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2977530" y="-1400144"/>
            <a:ext cx="2832552" cy="2588549"/>
          </a:xfrm>
          <a:custGeom>
            <a:avLst/>
            <a:gdLst/>
            <a:ahLst/>
            <a:cxnLst/>
            <a:rect l="l" t="t" r="r" b="b"/>
            <a:pathLst>
              <a:path w="2832552" h="2588549">
                <a:moveTo>
                  <a:pt x="0" y="0"/>
                </a:moveTo>
                <a:lnTo>
                  <a:pt x="2832552" y="0"/>
                </a:lnTo>
                <a:lnTo>
                  <a:pt x="2832552" y="2588549"/>
                </a:lnTo>
                <a:lnTo>
                  <a:pt x="0" y="25885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6396060" y="-1120138"/>
            <a:ext cx="3001354" cy="2584054"/>
          </a:xfrm>
          <a:custGeom>
            <a:avLst/>
            <a:gdLst/>
            <a:ahLst/>
            <a:cxnLst/>
            <a:rect l="l" t="t" r="r" b="b"/>
            <a:pathLst>
              <a:path w="3001354" h="2584054">
                <a:moveTo>
                  <a:pt x="0" y="0"/>
                </a:moveTo>
                <a:lnTo>
                  <a:pt x="3001354" y="0"/>
                </a:lnTo>
                <a:lnTo>
                  <a:pt x="3001354" y="2584054"/>
                </a:lnTo>
                <a:lnTo>
                  <a:pt x="0" y="25840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9670189" y="8779896"/>
            <a:ext cx="2906484" cy="3014207"/>
          </a:xfrm>
          <a:custGeom>
            <a:avLst/>
            <a:gdLst/>
            <a:ahLst/>
            <a:cxnLst/>
            <a:rect l="l" t="t" r="r" b="b"/>
            <a:pathLst>
              <a:path w="2906484" h="3014207">
                <a:moveTo>
                  <a:pt x="0" y="0"/>
                </a:moveTo>
                <a:lnTo>
                  <a:pt x="2906485" y="0"/>
                </a:lnTo>
                <a:lnTo>
                  <a:pt x="2906485" y="3014208"/>
                </a:lnTo>
                <a:lnTo>
                  <a:pt x="0" y="30142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7259300" y="5033991"/>
            <a:ext cx="2138114" cy="2604359"/>
          </a:xfrm>
          <a:custGeom>
            <a:avLst/>
            <a:gdLst/>
            <a:ahLst/>
            <a:cxnLst/>
            <a:rect l="l" t="t" r="r" b="b"/>
            <a:pathLst>
              <a:path w="2138114" h="2604359">
                <a:moveTo>
                  <a:pt x="0" y="0"/>
                </a:moveTo>
                <a:lnTo>
                  <a:pt x="2138114" y="0"/>
                </a:lnTo>
                <a:lnTo>
                  <a:pt x="2138114" y="2604359"/>
                </a:lnTo>
                <a:lnTo>
                  <a:pt x="0" y="26043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2313073" y="-1935356"/>
            <a:ext cx="2975403" cy="3123761"/>
          </a:xfrm>
          <a:custGeom>
            <a:avLst/>
            <a:gdLst/>
            <a:ahLst/>
            <a:cxnLst/>
            <a:rect l="l" t="t" r="r" b="b"/>
            <a:pathLst>
              <a:path w="2975403" h="3123761">
                <a:moveTo>
                  <a:pt x="0" y="0"/>
                </a:moveTo>
                <a:lnTo>
                  <a:pt x="2975403" y="0"/>
                </a:lnTo>
                <a:lnTo>
                  <a:pt x="2975403" y="3123761"/>
                </a:lnTo>
                <a:lnTo>
                  <a:pt x="0" y="312376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3044371" y="8566988"/>
            <a:ext cx="2741722" cy="2626777"/>
          </a:xfrm>
          <a:custGeom>
            <a:avLst/>
            <a:gdLst/>
            <a:ahLst/>
            <a:cxnLst/>
            <a:rect l="l" t="t" r="r" b="b"/>
            <a:pathLst>
              <a:path w="2741722" h="2626777">
                <a:moveTo>
                  <a:pt x="0" y="0"/>
                </a:moveTo>
                <a:lnTo>
                  <a:pt x="2741722" y="0"/>
                </a:lnTo>
                <a:lnTo>
                  <a:pt x="2741722" y="2626777"/>
                </a:lnTo>
                <a:lnTo>
                  <a:pt x="0" y="262677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-2097645" y="3518455"/>
            <a:ext cx="3427404" cy="3031072"/>
          </a:xfrm>
          <a:custGeom>
            <a:avLst/>
            <a:gdLst/>
            <a:ahLst/>
            <a:cxnLst/>
            <a:rect l="l" t="t" r="r" b="b"/>
            <a:pathLst>
              <a:path w="3427404" h="3031072">
                <a:moveTo>
                  <a:pt x="0" y="0"/>
                </a:moveTo>
                <a:lnTo>
                  <a:pt x="3427404" y="0"/>
                </a:lnTo>
                <a:lnTo>
                  <a:pt x="3427404" y="3031072"/>
                </a:lnTo>
                <a:lnTo>
                  <a:pt x="0" y="30310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-1212610" y="8041955"/>
            <a:ext cx="3227941" cy="3676843"/>
          </a:xfrm>
          <a:custGeom>
            <a:avLst/>
            <a:gdLst/>
            <a:ahLst/>
            <a:cxnLst/>
            <a:rect l="l" t="t" r="r" b="b"/>
            <a:pathLst>
              <a:path w="3227941" h="3676843">
                <a:moveTo>
                  <a:pt x="0" y="0"/>
                </a:moveTo>
                <a:lnTo>
                  <a:pt x="3227942" y="0"/>
                </a:lnTo>
                <a:lnTo>
                  <a:pt x="3227942" y="3676843"/>
                </a:lnTo>
                <a:lnTo>
                  <a:pt x="0" y="367684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16858779" y="8450325"/>
            <a:ext cx="2163234" cy="3572134"/>
          </a:xfrm>
          <a:custGeom>
            <a:avLst/>
            <a:gdLst/>
            <a:ahLst/>
            <a:cxnLst/>
            <a:rect l="l" t="t" r="r" b="b"/>
            <a:pathLst>
              <a:path w="2163234" h="3572134">
                <a:moveTo>
                  <a:pt x="0" y="0"/>
                </a:moveTo>
                <a:lnTo>
                  <a:pt x="2163234" y="0"/>
                </a:lnTo>
                <a:lnTo>
                  <a:pt x="2163234" y="3572134"/>
                </a:lnTo>
                <a:lnTo>
                  <a:pt x="0" y="357213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-1212610" y="-1409796"/>
            <a:ext cx="2636713" cy="3573727"/>
          </a:xfrm>
          <a:custGeom>
            <a:avLst/>
            <a:gdLst/>
            <a:ahLst/>
            <a:cxnLst/>
            <a:rect l="l" t="t" r="r" b="b"/>
            <a:pathLst>
              <a:path w="2636713" h="3573727">
                <a:moveTo>
                  <a:pt x="0" y="0"/>
                </a:moveTo>
                <a:lnTo>
                  <a:pt x="2636713" y="0"/>
                </a:lnTo>
                <a:lnTo>
                  <a:pt x="2636713" y="3573726"/>
                </a:lnTo>
                <a:lnTo>
                  <a:pt x="0" y="35737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>
            <a:off x="13202548" y="9200929"/>
            <a:ext cx="3030355" cy="2380266"/>
          </a:xfrm>
          <a:custGeom>
            <a:avLst/>
            <a:gdLst/>
            <a:ahLst/>
            <a:cxnLst/>
            <a:rect l="l" t="t" r="r" b="b"/>
            <a:pathLst>
              <a:path w="3030355" h="2380266">
                <a:moveTo>
                  <a:pt x="0" y="0"/>
                </a:moveTo>
                <a:lnTo>
                  <a:pt x="3030356" y="0"/>
                </a:lnTo>
                <a:lnTo>
                  <a:pt x="3030356" y="2380266"/>
                </a:lnTo>
                <a:lnTo>
                  <a:pt x="0" y="238026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>
            <a:off x="8074943" y="-1575659"/>
            <a:ext cx="2138114" cy="2604359"/>
          </a:xfrm>
          <a:custGeom>
            <a:avLst/>
            <a:gdLst/>
            <a:ahLst/>
            <a:cxnLst/>
            <a:rect l="l" t="t" r="r" b="b"/>
            <a:pathLst>
              <a:path w="2138114" h="2604359">
                <a:moveTo>
                  <a:pt x="0" y="0"/>
                </a:moveTo>
                <a:lnTo>
                  <a:pt x="2138114" y="0"/>
                </a:lnTo>
                <a:lnTo>
                  <a:pt x="2138114" y="2604359"/>
                </a:lnTo>
                <a:lnTo>
                  <a:pt x="0" y="26043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17487449" y="2460237"/>
            <a:ext cx="2055840" cy="2573754"/>
          </a:xfrm>
          <a:custGeom>
            <a:avLst/>
            <a:gdLst/>
            <a:ahLst/>
            <a:cxnLst/>
            <a:rect l="l" t="t" r="r" b="b"/>
            <a:pathLst>
              <a:path w="2055840" h="2573754">
                <a:moveTo>
                  <a:pt x="0" y="0"/>
                </a:moveTo>
                <a:lnTo>
                  <a:pt x="2055840" y="0"/>
                </a:lnTo>
                <a:lnTo>
                  <a:pt x="2055840" y="2573754"/>
                </a:lnTo>
                <a:lnTo>
                  <a:pt x="0" y="25737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>
            <a:off x="10803607" y="-1985605"/>
            <a:ext cx="1848187" cy="3014305"/>
          </a:xfrm>
          <a:custGeom>
            <a:avLst/>
            <a:gdLst/>
            <a:ahLst/>
            <a:cxnLst/>
            <a:rect l="l" t="t" r="r" b="b"/>
            <a:pathLst>
              <a:path w="1848187" h="3014305">
                <a:moveTo>
                  <a:pt x="0" y="0"/>
                </a:moveTo>
                <a:lnTo>
                  <a:pt x="1848187" y="0"/>
                </a:lnTo>
                <a:lnTo>
                  <a:pt x="1848187" y="3014305"/>
                </a:lnTo>
                <a:lnTo>
                  <a:pt x="0" y="301430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>
            <a:off x="5879026" y="-985177"/>
            <a:ext cx="1464000" cy="2189392"/>
          </a:xfrm>
          <a:custGeom>
            <a:avLst/>
            <a:gdLst/>
            <a:ahLst/>
            <a:cxnLst/>
            <a:rect l="l" t="t" r="r" b="b"/>
            <a:pathLst>
              <a:path w="1464000" h="2189392">
                <a:moveTo>
                  <a:pt x="0" y="0"/>
                </a:moveTo>
                <a:lnTo>
                  <a:pt x="1464000" y="0"/>
                </a:lnTo>
                <a:lnTo>
                  <a:pt x="1464000" y="2189392"/>
                </a:lnTo>
                <a:lnTo>
                  <a:pt x="0" y="2189392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19"/>
          <p:cNvSpPr/>
          <p:nvPr/>
        </p:nvSpPr>
        <p:spPr>
          <a:xfrm>
            <a:off x="3044371" y="2024634"/>
            <a:ext cx="4566911" cy="6237733"/>
          </a:xfrm>
          <a:custGeom>
            <a:avLst/>
            <a:gdLst/>
            <a:ahLst/>
            <a:cxnLst/>
            <a:rect l="l" t="t" r="r" b="b"/>
            <a:pathLst>
              <a:path w="4566911" h="6237733">
                <a:moveTo>
                  <a:pt x="0" y="0"/>
                </a:moveTo>
                <a:lnTo>
                  <a:pt x="4566911" y="0"/>
                </a:lnTo>
                <a:lnTo>
                  <a:pt x="4566911" y="6237732"/>
                </a:lnTo>
                <a:lnTo>
                  <a:pt x="0" y="6237732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TextBox 20"/>
          <p:cNvSpPr txBox="1"/>
          <p:nvPr/>
        </p:nvSpPr>
        <p:spPr>
          <a:xfrm>
            <a:off x="8074943" y="3461305"/>
            <a:ext cx="5274685" cy="606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0"/>
              </a:lnSpc>
              <a:spcBef>
                <a:spcPct val="0"/>
              </a:spcBef>
            </a:pPr>
            <a:r>
              <a:rPr lang="en-US" sz="3663" spc="-128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An Analysis by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074943" y="4418711"/>
            <a:ext cx="7779781" cy="1774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7327" spc="-256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Mohamed Afsar</a:t>
            </a:r>
          </a:p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4186" spc="-146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BADM - MB26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2026996" y="3427812"/>
            <a:ext cx="14234008" cy="326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97"/>
              </a:lnSpc>
            </a:pPr>
            <a:r>
              <a:rPr lang="en-US" sz="10838" spc="-37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Business Analysis of</a:t>
            </a:r>
          </a:p>
          <a:p>
            <a:pPr marL="0" lvl="0" indent="0" algn="ctr">
              <a:lnSpc>
                <a:spcPts val="11597"/>
              </a:lnSpc>
              <a:spcBef>
                <a:spcPct val="0"/>
              </a:spcBef>
            </a:pPr>
            <a:r>
              <a:rPr lang="en-US" sz="10838" spc="-37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Finance Sector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 flipV="1">
            <a:off x="-886757" y="2952585"/>
            <a:ext cx="3024633" cy="0"/>
          </a:xfrm>
          <a:prstGeom prst="line">
            <a:avLst/>
          </a:prstGeom>
          <a:ln w="28575" cap="flat">
            <a:solidFill>
              <a:srgbClr val="60AA8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1635820" y="2701557"/>
            <a:ext cx="502056" cy="50205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AA8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 flipV="1">
            <a:off x="-886757" y="6533035"/>
            <a:ext cx="2522577" cy="0"/>
          </a:xfrm>
          <a:prstGeom prst="line">
            <a:avLst/>
          </a:prstGeom>
          <a:ln w="28575" cap="flat">
            <a:solidFill>
              <a:srgbClr val="60AA8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8" name="Group 8"/>
          <p:cNvGrpSpPr/>
          <p:nvPr/>
        </p:nvGrpSpPr>
        <p:grpSpPr>
          <a:xfrm>
            <a:off x="1635820" y="6282007"/>
            <a:ext cx="502056" cy="50205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AA8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H="1">
            <a:off x="16623518" y="2952585"/>
            <a:ext cx="2522577" cy="0"/>
          </a:xfrm>
          <a:prstGeom prst="line">
            <a:avLst/>
          </a:prstGeom>
          <a:ln w="28575" cap="flat">
            <a:solidFill>
              <a:srgbClr val="60AA8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12" name="Group 12"/>
          <p:cNvGrpSpPr/>
          <p:nvPr/>
        </p:nvGrpSpPr>
        <p:grpSpPr>
          <a:xfrm rot="-10800000">
            <a:off x="16121462" y="2701557"/>
            <a:ext cx="502056" cy="50205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AA8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 flipH="1">
            <a:off x="16623518" y="6533035"/>
            <a:ext cx="2522577" cy="0"/>
          </a:xfrm>
          <a:prstGeom prst="line">
            <a:avLst/>
          </a:prstGeom>
          <a:ln w="28575" cap="flat">
            <a:solidFill>
              <a:srgbClr val="60AA8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16" name="Group 16"/>
          <p:cNvGrpSpPr/>
          <p:nvPr/>
        </p:nvGrpSpPr>
        <p:grpSpPr>
          <a:xfrm rot="-10800000">
            <a:off x="16121462" y="6282007"/>
            <a:ext cx="502056" cy="50205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AA8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4046573" y="646140"/>
            <a:ext cx="10194855" cy="113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11"/>
              </a:lnSpc>
              <a:spcBef>
                <a:spcPct val="0"/>
              </a:spcBef>
            </a:pPr>
            <a:r>
              <a:rPr lang="en-US" sz="6558" spc="-229">
                <a:solidFill>
                  <a:srgbClr val="60AA82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SWOT ANALYSIS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81681" y="1727228"/>
            <a:ext cx="1010335" cy="812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0"/>
              </a:lnSpc>
            </a:pPr>
            <a:r>
              <a:rPr lang="en-US" sz="5000">
                <a:solidFill>
                  <a:srgbClr val="60AA82"/>
                </a:solidFill>
                <a:latin typeface="Agrandir Bold"/>
                <a:ea typeface="Agrandir Bold"/>
                <a:cs typeface="Agrandir Bold"/>
                <a:sym typeface="Agrandir Bold"/>
              </a:rPr>
              <a:t>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392016" y="2672213"/>
            <a:ext cx="6200702" cy="1581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4"/>
              </a:lnSpc>
            </a:pPr>
            <a:r>
              <a:rPr lang="en-US" sz="3077" spc="184">
                <a:solidFill>
                  <a:srgbClr val="60AA82"/>
                </a:solidFill>
                <a:latin typeface="Roboto Bold"/>
                <a:ea typeface="Roboto Bold"/>
                <a:cs typeface="Roboto Bold"/>
                <a:sym typeface="Roboto Bold"/>
              </a:rPr>
              <a:t>✔ Robust regulations</a:t>
            </a:r>
          </a:p>
          <a:p>
            <a:pPr algn="l">
              <a:lnSpc>
                <a:spcPts val="4154"/>
              </a:lnSpc>
            </a:pPr>
            <a:r>
              <a:rPr lang="en-US" sz="3077" spc="184">
                <a:solidFill>
                  <a:srgbClr val="60AA82"/>
                </a:solidFill>
                <a:latin typeface="Roboto Bold"/>
                <a:ea typeface="Roboto Bold"/>
                <a:cs typeface="Roboto Bold"/>
                <a:sym typeface="Roboto Bold"/>
              </a:rPr>
              <a:t>✔ Diverse and accessible </a:t>
            </a:r>
          </a:p>
          <a:p>
            <a:pPr marL="0" lvl="0" indent="0" algn="l">
              <a:lnSpc>
                <a:spcPts val="4154"/>
              </a:lnSpc>
              <a:spcBef>
                <a:spcPct val="0"/>
              </a:spcBef>
            </a:pPr>
            <a:r>
              <a:rPr lang="en-US" sz="3077" spc="184">
                <a:solidFill>
                  <a:srgbClr val="60AA82"/>
                </a:solidFill>
                <a:latin typeface="Roboto Bold"/>
                <a:ea typeface="Roboto Bold"/>
                <a:cs typeface="Roboto Bold"/>
                <a:sym typeface="Roboto Bold"/>
              </a:rPr>
              <a:t>✔ Products High investor trust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81681" y="5307677"/>
            <a:ext cx="1010335" cy="812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0"/>
              </a:lnSpc>
            </a:pPr>
            <a:r>
              <a:rPr lang="en-US" sz="5000">
                <a:solidFill>
                  <a:srgbClr val="60AA82"/>
                </a:solidFill>
                <a:latin typeface="Agrandir Bold"/>
                <a:ea typeface="Agrandir Bold"/>
                <a:cs typeface="Agrandir Bold"/>
                <a:sym typeface="Agrandir Bold"/>
              </a:rPr>
              <a:t>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454205" y="6314356"/>
            <a:ext cx="6524475" cy="360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3000" spc="179">
                <a:solidFill>
                  <a:srgbClr val="60AA82"/>
                </a:solidFill>
                <a:latin typeface="Roboto Bold"/>
                <a:ea typeface="Roboto Bold"/>
                <a:cs typeface="Roboto Bold"/>
                <a:sym typeface="Roboto Bold"/>
              </a:rPr>
              <a:t>✔ Rising demand for digital services </a:t>
            </a:r>
          </a:p>
          <a:p>
            <a:pPr algn="l">
              <a:lnSpc>
                <a:spcPts val="4050"/>
              </a:lnSpc>
            </a:pPr>
            <a:r>
              <a:rPr lang="en-US" sz="3000" spc="179">
                <a:solidFill>
                  <a:srgbClr val="60AA82"/>
                </a:solidFill>
                <a:latin typeface="Roboto Bold"/>
                <a:ea typeface="Roboto Bold"/>
                <a:cs typeface="Roboto Bold"/>
                <a:sym typeface="Roboto Bold"/>
              </a:rPr>
              <a:t>✔ High focus on retirement and long-term wealth</a:t>
            </a:r>
          </a:p>
          <a:p>
            <a:pPr marL="0" lvl="0" indent="0" algn="l">
              <a:lnSpc>
                <a:spcPts val="4050"/>
              </a:lnSpc>
              <a:spcBef>
                <a:spcPct val="0"/>
              </a:spcBef>
            </a:pPr>
            <a:r>
              <a:rPr lang="en-US" sz="3000" spc="179">
                <a:solidFill>
                  <a:srgbClr val="60AA82"/>
                </a:solidFill>
                <a:latin typeface="Roboto Bold"/>
                <a:ea typeface="Roboto Bold"/>
                <a:cs typeface="Roboto Bold"/>
                <a:sym typeface="Roboto Bold"/>
              </a:rPr>
              <a:t>✔ Expansion of alternative investments like REITs and ESG funds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867323" y="1727228"/>
            <a:ext cx="1010335" cy="812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0"/>
              </a:lnSpc>
            </a:pPr>
            <a:r>
              <a:rPr lang="en-US" sz="5000">
                <a:solidFill>
                  <a:srgbClr val="60AA82"/>
                </a:solidFill>
                <a:latin typeface="Agrandir Bold"/>
                <a:ea typeface="Agrandir Bold"/>
                <a:cs typeface="Agrandir Bold"/>
                <a:sym typeface="Agrandir Bold"/>
              </a:rPr>
              <a:t>W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680554" y="2672213"/>
            <a:ext cx="6315651" cy="308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3000" spc="179">
                <a:solidFill>
                  <a:srgbClr val="60AA82"/>
                </a:solidFill>
                <a:latin typeface="Roboto Bold"/>
                <a:ea typeface="Roboto Bold"/>
                <a:cs typeface="Roboto Bold"/>
                <a:sym typeface="Roboto Bold"/>
              </a:rPr>
              <a:t>✔ Limited awareness of complex products</a:t>
            </a:r>
          </a:p>
          <a:p>
            <a:pPr algn="l">
              <a:lnSpc>
                <a:spcPts val="4050"/>
              </a:lnSpc>
            </a:pPr>
            <a:r>
              <a:rPr lang="en-US" sz="3000" spc="179">
                <a:solidFill>
                  <a:srgbClr val="60AA82"/>
                </a:solidFill>
                <a:latin typeface="Roboto Bold"/>
                <a:ea typeface="Roboto Bold"/>
                <a:cs typeface="Roboto Bold"/>
                <a:sym typeface="Roboto Bold"/>
              </a:rPr>
              <a:t>✔ Over-reliance on traditional investments</a:t>
            </a:r>
          </a:p>
          <a:p>
            <a:pPr marL="0" lvl="0" indent="0" algn="l">
              <a:lnSpc>
                <a:spcPts val="4050"/>
              </a:lnSpc>
              <a:spcBef>
                <a:spcPct val="0"/>
              </a:spcBef>
            </a:pPr>
            <a:r>
              <a:rPr lang="en-US" sz="3000" spc="179">
                <a:solidFill>
                  <a:srgbClr val="60AA82"/>
                </a:solidFill>
                <a:latin typeface="Roboto Bold"/>
                <a:ea typeface="Roboto Bold"/>
                <a:cs typeface="Roboto Bold"/>
                <a:sym typeface="Roboto Bold"/>
              </a:rPr>
              <a:t>✔ Risk aversion hindering high-return opportunities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867323" y="5307677"/>
            <a:ext cx="1010335" cy="812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0"/>
              </a:lnSpc>
            </a:pPr>
            <a:r>
              <a:rPr lang="en-US" sz="5000">
                <a:solidFill>
                  <a:srgbClr val="60AA82"/>
                </a:solidFill>
                <a:latin typeface="Agrandir Bold"/>
                <a:ea typeface="Agrandir Bold"/>
                <a:cs typeface="Agrandir Bold"/>
                <a:sym typeface="Agrandir Bold"/>
              </a:rPr>
              <a:t>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680554" y="6475885"/>
            <a:ext cx="6070258" cy="257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50"/>
              </a:lnSpc>
            </a:pPr>
            <a:r>
              <a:rPr lang="en-US" sz="3000" spc="179">
                <a:solidFill>
                  <a:srgbClr val="60AA82"/>
                </a:solidFill>
                <a:latin typeface="Roboto Bold"/>
                <a:ea typeface="Roboto Bold"/>
                <a:cs typeface="Roboto Bold"/>
                <a:sym typeface="Roboto Bold"/>
              </a:rPr>
              <a:t>✔ Economic volatility</a:t>
            </a:r>
          </a:p>
          <a:p>
            <a:pPr algn="just">
              <a:lnSpc>
                <a:spcPts val="4050"/>
              </a:lnSpc>
            </a:pPr>
            <a:r>
              <a:rPr lang="en-US" sz="3000" spc="179">
                <a:solidFill>
                  <a:srgbClr val="60AA82"/>
                </a:solidFill>
                <a:latin typeface="Roboto Bold"/>
                <a:ea typeface="Roboto Bold"/>
                <a:cs typeface="Roboto Bold"/>
                <a:sym typeface="Roboto Bold"/>
              </a:rPr>
              <a:t>✔ Rising competition from fintech startups </a:t>
            </a:r>
          </a:p>
          <a:p>
            <a:pPr marL="0" lvl="0" indent="0" algn="just">
              <a:lnSpc>
                <a:spcPts val="4050"/>
              </a:lnSpc>
              <a:spcBef>
                <a:spcPct val="0"/>
              </a:spcBef>
            </a:pPr>
            <a:r>
              <a:rPr lang="en-US" sz="3000" spc="179">
                <a:solidFill>
                  <a:srgbClr val="60AA82"/>
                </a:solidFill>
                <a:latin typeface="Roboto Bold"/>
                <a:ea typeface="Roboto Bold"/>
                <a:cs typeface="Roboto Bold"/>
                <a:sym typeface="Roboto Bold"/>
              </a:rPr>
              <a:t>✔ Global economic downturns impacting returns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821788" y="2095176"/>
            <a:ext cx="3017164" cy="5776799"/>
            <a:chOff x="0" y="0"/>
            <a:chExt cx="1217864" cy="23317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17864" cy="2331778"/>
            </a:xfrm>
            <a:custGeom>
              <a:avLst/>
              <a:gdLst/>
              <a:ahLst/>
              <a:cxnLst/>
              <a:rect l="l" t="t" r="r" b="b"/>
              <a:pathLst>
                <a:path w="1217864" h="2331778">
                  <a:moveTo>
                    <a:pt x="61583" y="0"/>
                  </a:moveTo>
                  <a:lnTo>
                    <a:pt x="1156281" y="0"/>
                  </a:lnTo>
                  <a:cubicBezTo>
                    <a:pt x="1172614" y="0"/>
                    <a:pt x="1188278" y="6488"/>
                    <a:pt x="1199827" y="18037"/>
                  </a:cubicBezTo>
                  <a:cubicBezTo>
                    <a:pt x="1211376" y="29586"/>
                    <a:pt x="1217864" y="45250"/>
                    <a:pt x="1217864" y="61583"/>
                  </a:cubicBezTo>
                  <a:lnTo>
                    <a:pt x="1217864" y="2270195"/>
                  </a:lnTo>
                  <a:cubicBezTo>
                    <a:pt x="1217864" y="2286528"/>
                    <a:pt x="1211376" y="2302192"/>
                    <a:pt x="1199827" y="2313741"/>
                  </a:cubicBezTo>
                  <a:cubicBezTo>
                    <a:pt x="1188278" y="2325290"/>
                    <a:pt x="1172614" y="2331778"/>
                    <a:pt x="1156281" y="2331778"/>
                  </a:cubicBezTo>
                  <a:lnTo>
                    <a:pt x="61583" y="2331778"/>
                  </a:lnTo>
                  <a:cubicBezTo>
                    <a:pt x="45250" y="2331778"/>
                    <a:pt x="29586" y="2325290"/>
                    <a:pt x="18037" y="2313741"/>
                  </a:cubicBezTo>
                  <a:cubicBezTo>
                    <a:pt x="6488" y="2302192"/>
                    <a:pt x="0" y="2286528"/>
                    <a:pt x="0" y="2270195"/>
                  </a:cubicBezTo>
                  <a:lnTo>
                    <a:pt x="0" y="61583"/>
                  </a:lnTo>
                  <a:cubicBezTo>
                    <a:pt x="0" y="45250"/>
                    <a:pt x="6488" y="29586"/>
                    <a:pt x="18037" y="18037"/>
                  </a:cubicBezTo>
                  <a:cubicBezTo>
                    <a:pt x="29586" y="6488"/>
                    <a:pt x="45250" y="0"/>
                    <a:pt x="61583" y="0"/>
                  </a:cubicBezTo>
                  <a:close/>
                </a:path>
              </a:pathLst>
            </a:custGeom>
            <a:solidFill>
              <a:srgbClr val="AADBC0"/>
            </a:solidFill>
            <a:ln w="19050" cap="rnd">
              <a:solidFill>
                <a:srgbClr val="3A3937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1217864" cy="2322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225980" y="2095176"/>
            <a:ext cx="3017164" cy="5776799"/>
            <a:chOff x="0" y="0"/>
            <a:chExt cx="1217864" cy="23317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7864" cy="2331778"/>
            </a:xfrm>
            <a:custGeom>
              <a:avLst/>
              <a:gdLst/>
              <a:ahLst/>
              <a:cxnLst/>
              <a:rect l="l" t="t" r="r" b="b"/>
              <a:pathLst>
                <a:path w="1217864" h="2331778">
                  <a:moveTo>
                    <a:pt x="61583" y="0"/>
                  </a:moveTo>
                  <a:lnTo>
                    <a:pt x="1156281" y="0"/>
                  </a:lnTo>
                  <a:cubicBezTo>
                    <a:pt x="1172614" y="0"/>
                    <a:pt x="1188278" y="6488"/>
                    <a:pt x="1199827" y="18037"/>
                  </a:cubicBezTo>
                  <a:cubicBezTo>
                    <a:pt x="1211376" y="29586"/>
                    <a:pt x="1217864" y="45250"/>
                    <a:pt x="1217864" y="61583"/>
                  </a:cubicBezTo>
                  <a:lnTo>
                    <a:pt x="1217864" y="2270195"/>
                  </a:lnTo>
                  <a:cubicBezTo>
                    <a:pt x="1217864" y="2286528"/>
                    <a:pt x="1211376" y="2302192"/>
                    <a:pt x="1199827" y="2313741"/>
                  </a:cubicBezTo>
                  <a:cubicBezTo>
                    <a:pt x="1188278" y="2325290"/>
                    <a:pt x="1172614" y="2331778"/>
                    <a:pt x="1156281" y="2331778"/>
                  </a:cubicBezTo>
                  <a:lnTo>
                    <a:pt x="61583" y="2331778"/>
                  </a:lnTo>
                  <a:cubicBezTo>
                    <a:pt x="45250" y="2331778"/>
                    <a:pt x="29586" y="2325290"/>
                    <a:pt x="18037" y="2313741"/>
                  </a:cubicBezTo>
                  <a:cubicBezTo>
                    <a:pt x="6488" y="2302192"/>
                    <a:pt x="0" y="2286528"/>
                    <a:pt x="0" y="2270195"/>
                  </a:cubicBezTo>
                  <a:lnTo>
                    <a:pt x="0" y="61583"/>
                  </a:lnTo>
                  <a:cubicBezTo>
                    <a:pt x="0" y="45250"/>
                    <a:pt x="6488" y="29586"/>
                    <a:pt x="18037" y="18037"/>
                  </a:cubicBezTo>
                  <a:cubicBezTo>
                    <a:pt x="29586" y="6488"/>
                    <a:pt x="45250" y="0"/>
                    <a:pt x="61583" y="0"/>
                  </a:cubicBezTo>
                  <a:close/>
                </a:path>
              </a:pathLst>
            </a:custGeom>
            <a:solidFill>
              <a:srgbClr val="AADBC0"/>
            </a:solidFill>
            <a:ln w="19050" cap="rnd">
              <a:solidFill>
                <a:srgbClr val="3A3937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525"/>
              <a:ext cx="1217864" cy="2322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633670" y="2095176"/>
            <a:ext cx="3017164" cy="5776799"/>
            <a:chOff x="0" y="0"/>
            <a:chExt cx="1217864" cy="233177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17864" cy="2331778"/>
            </a:xfrm>
            <a:custGeom>
              <a:avLst/>
              <a:gdLst/>
              <a:ahLst/>
              <a:cxnLst/>
              <a:rect l="l" t="t" r="r" b="b"/>
              <a:pathLst>
                <a:path w="1217864" h="2331778">
                  <a:moveTo>
                    <a:pt x="61583" y="0"/>
                  </a:moveTo>
                  <a:lnTo>
                    <a:pt x="1156281" y="0"/>
                  </a:lnTo>
                  <a:cubicBezTo>
                    <a:pt x="1172614" y="0"/>
                    <a:pt x="1188278" y="6488"/>
                    <a:pt x="1199827" y="18037"/>
                  </a:cubicBezTo>
                  <a:cubicBezTo>
                    <a:pt x="1211376" y="29586"/>
                    <a:pt x="1217864" y="45250"/>
                    <a:pt x="1217864" y="61583"/>
                  </a:cubicBezTo>
                  <a:lnTo>
                    <a:pt x="1217864" y="2270195"/>
                  </a:lnTo>
                  <a:cubicBezTo>
                    <a:pt x="1217864" y="2286528"/>
                    <a:pt x="1211376" y="2302192"/>
                    <a:pt x="1199827" y="2313741"/>
                  </a:cubicBezTo>
                  <a:cubicBezTo>
                    <a:pt x="1188278" y="2325290"/>
                    <a:pt x="1172614" y="2331778"/>
                    <a:pt x="1156281" y="2331778"/>
                  </a:cubicBezTo>
                  <a:lnTo>
                    <a:pt x="61583" y="2331778"/>
                  </a:lnTo>
                  <a:cubicBezTo>
                    <a:pt x="45250" y="2331778"/>
                    <a:pt x="29586" y="2325290"/>
                    <a:pt x="18037" y="2313741"/>
                  </a:cubicBezTo>
                  <a:cubicBezTo>
                    <a:pt x="6488" y="2302192"/>
                    <a:pt x="0" y="2286528"/>
                    <a:pt x="0" y="2270195"/>
                  </a:cubicBezTo>
                  <a:lnTo>
                    <a:pt x="0" y="61583"/>
                  </a:lnTo>
                  <a:cubicBezTo>
                    <a:pt x="0" y="45250"/>
                    <a:pt x="6488" y="29586"/>
                    <a:pt x="18037" y="18037"/>
                  </a:cubicBezTo>
                  <a:cubicBezTo>
                    <a:pt x="29586" y="6488"/>
                    <a:pt x="45250" y="0"/>
                    <a:pt x="61583" y="0"/>
                  </a:cubicBezTo>
                  <a:close/>
                </a:path>
              </a:pathLst>
            </a:custGeom>
            <a:solidFill>
              <a:srgbClr val="AADBC0"/>
            </a:solidFill>
            <a:ln w="19050" cap="rnd">
              <a:solidFill>
                <a:srgbClr val="3A3937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525"/>
              <a:ext cx="1217864" cy="2322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870301" y="3385272"/>
            <a:ext cx="2543902" cy="424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36"/>
              </a:lnSpc>
              <a:spcBef>
                <a:spcPct val="0"/>
              </a:spcBef>
            </a:pPr>
            <a:r>
              <a:rPr lang="en-US" sz="2786" spc="-8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Investors have access to a wide range of investment options and can easily switch providers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1041359" y="2095176"/>
            <a:ext cx="3017164" cy="5776799"/>
            <a:chOff x="0" y="0"/>
            <a:chExt cx="1217864" cy="233177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17864" cy="2331778"/>
            </a:xfrm>
            <a:custGeom>
              <a:avLst/>
              <a:gdLst/>
              <a:ahLst/>
              <a:cxnLst/>
              <a:rect l="l" t="t" r="r" b="b"/>
              <a:pathLst>
                <a:path w="1217864" h="2331778">
                  <a:moveTo>
                    <a:pt x="61583" y="0"/>
                  </a:moveTo>
                  <a:lnTo>
                    <a:pt x="1156281" y="0"/>
                  </a:lnTo>
                  <a:cubicBezTo>
                    <a:pt x="1172614" y="0"/>
                    <a:pt x="1188278" y="6488"/>
                    <a:pt x="1199827" y="18037"/>
                  </a:cubicBezTo>
                  <a:cubicBezTo>
                    <a:pt x="1211376" y="29586"/>
                    <a:pt x="1217864" y="45250"/>
                    <a:pt x="1217864" y="61583"/>
                  </a:cubicBezTo>
                  <a:lnTo>
                    <a:pt x="1217864" y="2270195"/>
                  </a:lnTo>
                  <a:cubicBezTo>
                    <a:pt x="1217864" y="2286528"/>
                    <a:pt x="1211376" y="2302192"/>
                    <a:pt x="1199827" y="2313741"/>
                  </a:cubicBezTo>
                  <a:cubicBezTo>
                    <a:pt x="1188278" y="2325290"/>
                    <a:pt x="1172614" y="2331778"/>
                    <a:pt x="1156281" y="2331778"/>
                  </a:cubicBezTo>
                  <a:lnTo>
                    <a:pt x="61583" y="2331778"/>
                  </a:lnTo>
                  <a:cubicBezTo>
                    <a:pt x="45250" y="2331778"/>
                    <a:pt x="29586" y="2325290"/>
                    <a:pt x="18037" y="2313741"/>
                  </a:cubicBezTo>
                  <a:cubicBezTo>
                    <a:pt x="6488" y="2302192"/>
                    <a:pt x="0" y="2286528"/>
                    <a:pt x="0" y="2270195"/>
                  </a:cubicBezTo>
                  <a:lnTo>
                    <a:pt x="0" y="61583"/>
                  </a:lnTo>
                  <a:cubicBezTo>
                    <a:pt x="0" y="45250"/>
                    <a:pt x="6488" y="29586"/>
                    <a:pt x="18037" y="18037"/>
                  </a:cubicBezTo>
                  <a:cubicBezTo>
                    <a:pt x="29586" y="6488"/>
                    <a:pt x="45250" y="0"/>
                    <a:pt x="61583" y="0"/>
                  </a:cubicBezTo>
                  <a:close/>
                </a:path>
              </a:pathLst>
            </a:custGeom>
            <a:solidFill>
              <a:srgbClr val="AADBC0"/>
            </a:solidFill>
            <a:ln w="19050" cap="rnd">
              <a:solidFill>
                <a:srgbClr val="3A3937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525"/>
              <a:ext cx="1217864" cy="2322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449048" y="2095176"/>
            <a:ext cx="3017164" cy="5776799"/>
            <a:chOff x="0" y="0"/>
            <a:chExt cx="1217864" cy="233177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17864" cy="2331778"/>
            </a:xfrm>
            <a:custGeom>
              <a:avLst/>
              <a:gdLst/>
              <a:ahLst/>
              <a:cxnLst/>
              <a:rect l="l" t="t" r="r" b="b"/>
              <a:pathLst>
                <a:path w="1217864" h="2331778">
                  <a:moveTo>
                    <a:pt x="61583" y="0"/>
                  </a:moveTo>
                  <a:lnTo>
                    <a:pt x="1156281" y="0"/>
                  </a:lnTo>
                  <a:cubicBezTo>
                    <a:pt x="1172614" y="0"/>
                    <a:pt x="1188278" y="6488"/>
                    <a:pt x="1199827" y="18037"/>
                  </a:cubicBezTo>
                  <a:cubicBezTo>
                    <a:pt x="1211376" y="29586"/>
                    <a:pt x="1217864" y="45250"/>
                    <a:pt x="1217864" y="61583"/>
                  </a:cubicBezTo>
                  <a:lnTo>
                    <a:pt x="1217864" y="2270195"/>
                  </a:lnTo>
                  <a:cubicBezTo>
                    <a:pt x="1217864" y="2286528"/>
                    <a:pt x="1211376" y="2302192"/>
                    <a:pt x="1199827" y="2313741"/>
                  </a:cubicBezTo>
                  <a:cubicBezTo>
                    <a:pt x="1188278" y="2325290"/>
                    <a:pt x="1172614" y="2331778"/>
                    <a:pt x="1156281" y="2331778"/>
                  </a:cubicBezTo>
                  <a:lnTo>
                    <a:pt x="61583" y="2331778"/>
                  </a:lnTo>
                  <a:cubicBezTo>
                    <a:pt x="45250" y="2331778"/>
                    <a:pt x="29586" y="2325290"/>
                    <a:pt x="18037" y="2313741"/>
                  </a:cubicBezTo>
                  <a:cubicBezTo>
                    <a:pt x="6488" y="2302192"/>
                    <a:pt x="0" y="2286528"/>
                    <a:pt x="0" y="2270195"/>
                  </a:cubicBezTo>
                  <a:lnTo>
                    <a:pt x="0" y="61583"/>
                  </a:lnTo>
                  <a:cubicBezTo>
                    <a:pt x="0" y="45250"/>
                    <a:pt x="6488" y="29586"/>
                    <a:pt x="18037" y="18037"/>
                  </a:cubicBezTo>
                  <a:cubicBezTo>
                    <a:pt x="29586" y="6488"/>
                    <a:pt x="45250" y="0"/>
                    <a:pt x="61583" y="0"/>
                  </a:cubicBezTo>
                  <a:close/>
                </a:path>
              </a:pathLst>
            </a:custGeom>
            <a:solidFill>
              <a:srgbClr val="AADBC0"/>
            </a:solidFill>
            <a:ln w="19050" cap="rnd">
              <a:solidFill>
                <a:srgbClr val="3A3937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9525"/>
              <a:ext cx="1217864" cy="2322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5400000">
            <a:off x="1526017" y="7801300"/>
            <a:ext cx="1732075" cy="1873427"/>
            <a:chOff x="0" y="0"/>
            <a:chExt cx="812800" cy="87913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79131"/>
            </a:xfrm>
            <a:custGeom>
              <a:avLst/>
              <a:gdLst/>
              <a:ahLst/>
              <a:cxnLst/>
              <a:rect l="l" t="t" r="r" b="b"/>
              <a:pathLst>
                <a:path w="812800" h="879131">
                  <a:moveTo>
                    <a:pt x="609600" y="0"/>
                  </a:moveTo>
                  <a:lnTo>
                    <a:pt x="0" y="0"/>
                  </a:lnTo>
                  <a:lnTo>
                    <a:pt x="0" y="879131"/>
                  </a:lnTo>
                  <a:lnTo>
                    <a:pt x="609600" y="879131"/>
                  </a:lnTo>
                  <a:lnTo>
                    <a:pt x="812800" y="439566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60AA8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9525"/>
              <a:ext cx="698500" cy="869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64419" y="942975"/>
            <a:ext cx="16159162" cy="847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5000" spc="-265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Porter's Five Forces Analysis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0103" y="3385272"/>
            <a:ext cx="2543902" cy="424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36"/>
              </a:lnSpc>
              <a:spcBef>
                <a:spcPct val="0"/>
              </a:spcBef>
            </a:pPr>
            <a:r>
              <a:rPr lang="en-US" sz="2786" spc="-8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High capital and regulatory requirements limit entry, but fintech innovations are lowering barriers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66033" y="2545488"/>
            <a:ext cx="2928675" cy="810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690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Threat of New Entrants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442068" y="3703215"/>
            <a:ext cx="2543902" cy="3715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36"/>
              </a:lnSpc>
              <a:spcBef>
                <a:spcPct val="0"/>
              </a:spcBef>
            </a:pPr>
            <a:r>
              <a:rPr lang="en-US" sz="2786" spc="-8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Many investment products and services are standardized with limited differentiation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225980" y="2363392"/>
            <a:ext cx="2931439" cy="1175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690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Bargaining Power of Suppliers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678280" y="2363392"/>
            <a:ext cx="2931439" cy="806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690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Bargaining Power of Buyers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215666" y="3261147"/>
            <a:ext cx="2668550" cy="424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36"/>
              </a:lnSpc>
              <a:spcBef>
                <a:spcPct val="0"/>
              </a:spcBef>
            </a:pPr>
            <a:r>
              <a:rPr lang="en-US" sz="2786" spc="-8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Alternatives like real estate or cryptocurrency are emerging, but traditional finance remains dominant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088984" y="2363392"/>
            <a:ext cx="2928675" cy="810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690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Threat of Substitutes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579110" y="2874742"/>
            <a:ext cx="2757040" cy="478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36"/>
              </a:lnSpc>
              <a:spcBef>
                <a:spcPct val="0"/>
              </a:spcBef>
            </a:pPr>
            <a:r>
              <a:rPr lang="en-US" sz="2786" spc="-8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Intense competition among financial institutions, fintech companies, and traditional investment firms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496673" y="2363392"/>
            <a:ext cx="2928675" cy="446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690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Industry Rivalry</a:t>
            </a:r>
          </a:p>
        </p:txBody>
      </p:sp>
      <p:grpSp>
        <p:nvGrpSpPr>
          <p:cNvPr id="32" name="Group 32"/>
          <p:cNvGrpSpPr/>
          <p:nvPr/>
        </p:nvGrpSpPr>
        <p:grpSpPr>
          <a:xfrm rot="5400000">
            <a:off x="4825662" y="7801300"/>
            <a:ext cx="1732075" cy="1873427"/>
            <a:chOff x="0" y="0"/>
            <a:chExt cx="812800" cy="879131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79131"/>
            </a:xfrm>
            <a:custGeom>
              <a:avLst/>
              <a:gdLst/>
              <a:ahLst/>
              <a:cxnLst/>
              <a:rect l="l" t="t" r="r" b="b"/>
              <a:pathLst>
                <a:path w="812800" h="879131">
                  <a:moveTo>
                    <a:pt x="609600" y="0"/>
                  </a:moveTo>
                  <a:lnTo>
                    <a:pt x="0" y="0"/>
                  </a:lnTo>
                  <a:lnTo>
                    <a:pt x="0" y="879131"/>
                  </a:lnTo>
                  <a:lnTo>
                    <a:pt x="609600" y="879131"/>
                  </a:lnTo>
                  <a:lnTo>
                    <a:pt x="812800" y="439566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60AA8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9525"/>
              <a:ext cx="698500" cy="869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5400000">
            <a:off x="8277962" y="7801300"/>
            <a:ext cx="1732075" cy="1873427"/>
            <a:chOff x="0" y="0"/>
            <a:chExt cx="812800" cy="879131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79131"/>
            </a:xfrm>
            <a:custGeom>
              <a:avLst/>
              <a:gdLst/>
              <a:ahLst/>
              <a:cxnLst/>
              <a:rect l="l" t="t" r="r" b="b"/>
              <a:pathLst>
                <a:path w="812800" h="879131">
                  <a:moveTo>
                    <a:pt x="609600" y="0"/>
                  </a:moveTo>
                  <a:lnTo>
                    <a:pt x="0" y="0"/>
                  </a:lnTo>
                  <a:lnTo>
                    <a:pt x="0" y="879131"/>
                  </a:lnTo>
                  <a:lnTo>
                    <a:pt x="609600" y="879131"/>
                  </a:lnTo>
                  <a:lnTo>
                    <a:pt x="812800" y="439566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60AA8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9525"/>
              <a:ext cx="698500" cy="869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 rot="5400000">
            <a:off x="11687283" y="7801300"/>
            <a:ext cx="1732075" cy="1873427"/>
            <a:chOff x="0" y="0"/>
            <a:chExt cx="812800" cy="879131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79131"/>
            </a:xfrm>
            <a:custGeom>
              <a:avLst/>
              <a:gdLst/>
              <a:ahLst/>
              <a:cxnLst/>
              <a:rect l="l" t="t" r="r" b="b"/>
              <a:pathLst>
                <a:path w="812800" h="879131">
                  <a:moveTo>
                    <a:pt x="609600" y="0"/>
                  </a:moveTo>
                  <a:lnTo>
                    <a:pt x="0" y="0"/>
                  </a:lnTo>
                  <a:lnTo>
                    <a:pt x="0" y="879131"/>
                  </a:lnTo>
                  <a:lnTo>
                    <a:pt x="609600" y="879131"/>
                  </a:lnTo>
                  <a:lnTo>
                    <a:pt x="812800" y="439566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60AA8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9525"/>
              <a:ext cx="698500" cy="869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 rot="5400000">
            <a:off x="15091592" y="7801300"/>
            <a:ext cx="1732075" cy="1873427"/>
            <a:chOff x="0" y="0"/>
            <a:chExt cx="812800" cy="879131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79131"/>
            </a:xfrm>
            <a:custGeom>
              <a:avLst/>
              <a:gdLst/>
              <a:ahLst/>
              <a:cxnLst/>
              <a:rect l="l" t="t" r="r" b="b"/>
              <a:pathLst>
                <a:path w="812800" h="879131">
                  <a:moveTo>
                    <a:pt x="609600" y="0"/>
                  </a:moveTo>
                  <a:lnTo>
                    <a:pt x="0" y="0"/>
                  </a:lnTo>
                  <a:lnTo>
                    <a:pt x="0" y="879131"/>
                  </a:lnTo>
                  <a:lnTo>
                    <a:pt x="609600" y="879131"/>
                  </a:lnTo>
                  <a:lnTo>
                    <a:pt x="812800" y="439566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60AA8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9525"/>
              <a:ext cx="698500" cy="869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1455341" y="8327067"/>
            <a:ext cx="1858830" cy="410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58"/>
              </a:lnSpc>
              <a:spcBef>
                <a:spcPct val="0"/>
              </a:spcBef>
            </a:pPr>
            <a:r>
              <a:rPr lang="en-US" sz="239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Moderate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762285" y="8327067"/>
            <a:ext cx="1858830" cy="410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58"/>
              </a:lnSpc>
              <a:spcBef>
                <a:spcPct val="0"/>
              </a:spcBef>
            </a:pPr>
            <a:r>
              <a:rPr lang="en-US" sz="239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Low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8214585" y="8327067"/>
            <a:ext cx="1858830" cy="410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58"/>
              </a:lnSpc>
              <a:spcBef>
                <a:spcPct val="0"/>
              </a:spcBef>
            </a:pPr>
            <a:r>
              <a:rPr lang="en-US" sz="239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High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1623906" y="8327067"/>
            <a:ext cx="1858830" cy="410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58"/>
              </a:lnSpc>
              <a:spcBef>
                <a:spcPct val="0"/>
              </a:spcBef>
            </a:pPr>
            <a:r>
              <a:rPr lang="en-US" sz="239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Moderate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5031595" y="8327067"/>
            <a:ext cx="1858830" cy="410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58"/>
              </a:lnSpc>
              <a:spcBef>
                <a:spcPct val="0"/>
              </a:spcBef>
            </a:pPr>
            <a:r>
              <a:rPr lang="en-US" sz="239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High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2931739" y="1796103"/>
            <a:ext cx="1006156" cy="1343169"/>
          </a:xfrm>
          <a:custGeom>
            <a:avLst/>
            <a:gdLst/>
            <a:ahLst/>
            <a:cxnLst/>
            <a:rect l="l" t="t" r="r" b="b"/>
            <a:pathLst>
              <a:path w="1006156" h="1343169">
                <a:moveTo>
                  <a:pt x="0" y="0"/>
                </a:moveTo>
                <a:lnTo>
                  <a:pt x="1006156" y="0"/>
                </a:lnTo>
                <a:lnTo>
                  <a:pt x="1006156" y="1343169"/>
                </a:lnTo>
                <a:lnTo>
                  <a:pt x="0" y="13431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4061771" y="2047546"/>
            <a:ext cx="1431988" cy="1463928"/>
          </a:xfrm>
          <a:custGeom>
            <a:avLst/>
            <a:gdLst/>
            <a:ahLst/>
            <a:cxnLst/>
            <a:rect l="l" t="t" r="r" b="b"/>
            <a:pathLst>
              <a:path w="1431988" h="1463928">
                <a:moveTo>
                  <a:pt x="0" y="0"/>
                </a:moveTo>
                <a:lnTo>
                  <a:pt x="1431988" y="0"/>
                </a:lnTo>
                <a:lnTo>
                  <a:pt x="1431988" y="1463928"/>
                </a:lnTo>
                <a:lnTo>
                  <a:pt x="0" y="1463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8436697" y="1939300"/>
            <a:ext cx="1343169" cy="1343169"/>
          </a:xfrm>
          <a:custGeom>
            <a:avLst/>
            <a:gdLst/>
            <a:ahLst/>
            <a:cxnLst/>
            <a:rect l="l" t="t" r="r" b="b"/>
            <a:pathLst>
              <a:path w="1343169" h="1343169">
                <a:moveTo>
                  <a:pt x="0" y="0"/>
                </a:moveTo>
                <a:lnTo>
                  <a:pt x="1343169" y="0"/>
                </a:lnTo>
                <a:lnTo>
                  <a:pt x="1343169" y="1343169"/>
                </a:lnTo>
                <a:lnTo>
                  <a:pt x="0" y="13431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2931739" y="5676900"/>
            <a:ext cx="832365" cy="1486367"/>
          </a:xfrm>
          <a:custGeom>
            <a:avLst/>
            <a:gdLst/>
            <a:ahLst/>
            <a:cxnLst/>
            <a:rect l="l" t="t" r="r" b="b"/>
            <a:pathLst>
              <a:path w="832365" h="1486367">
                <a:moveTo>
                  <a:pt x="0" y="0"/>
                </a:moveTo>
                <a:lnTo>
                  <a:pt x="832365" y="0"/>
                </a:lnTo>
                <a:lnTo>
                  <a:pt x="832365" y="1486367"/>
                </a:lnTo>
                <a:lnTo>
                  <a:pt x="0" y="14863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8455983" y="5787232"/>
            <a:ext cx="1376035" cy="1376035"/>
          </a:xfrm>
          <a:custGeom>
            <a:avLst/>
            <a:gdLst/>
            <a:ahLst/>
            <a:cxnLst/>
            <a:rect l="l" t="t" r="r" b="b"/>
            <a:pathLst>
              <a:path w="1376035" h="1376035">
                <a:moveTo>
                  <a:pt x="0" y="0"/>
                </a:moveTo>
                <a:lnTo>
                  <a:pt x="1376034" y="0"/>
                </a:lnTo>
                <a:lnTo>
                  <a:pt x="1376034" y="1376035"/>
                </a:lnTo>
                <a:lnTo>
                  <a:pt x="0" y="137603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3902669" y="5928695"/>
            <a:ext cx="2044853" cy="1234571"/>
          </a:xfrm>
          <a:custGeom>
            <a:avLst/>
            <a:gdLst/>
            <a:ahLst/>
            <a:cxnLst/>
            <a:rect l="l" t="t" r="r" b="b"/>
            <a:pathLst>
              <a:path w="2044853" h="1234571">
                <a:moveTo>
                  <a:pt x="0" y="0"/>
                </a:moveTo>
                <a:lnTo>
                  <a:pt x="2044854" y="0"/>
                </a:lnTo>
                <a:lnTo>
                  <a:pt x="2044854" y="1234572"/>
                </a:lnTo>
                <a:lnTo>
                  <a:pt x="0" y="123457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1064419" y="561973"/>
            <a:ext cx="16159162" cy="847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5000" spc="-265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Pestle Framework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144279"/>
            <a:ext cx="4812234" cy="99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32"/>
              </a:lnSpc>
              <a:spcBef>
                <a:spcPct val="0"/>
              </a:spcBef>
            </a:pPr>
            <a:r>
              <a:rPr lang="en-US" sz="1950" spc="117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Stable political environment, but sensitive to policy changes affecting taxes and interest rates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73860" y="3467817"/>
            <a:ext cx="1921914" cy="477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1"/>
              </a:lnSpc>
            </a:pPr>
            <a:r>
              <a:rPr lang="en-US" sz="2778" spc="-147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Political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702164" y="4144279"/>
            <a:ext cx="4812234" cy="99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32"/>
              </a:lnSpc>
              <a:spcBef>
                <a:spcPct val="0"/>
              </a:spcBef>
            </a:pPr>
            <a:r>
              <a:rPr lang="en-US" sz="1950" spc="117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Impact of economic cycles on investment returns, interest rates and inflation are key factors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47324" y="3578149"/>
            <a:ext cx="1921914" cy="477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1"/>
              </a:lnSpc>
            </a:pPr>
            <a:r>
              <a:rPr lang="en-US" sz="2778" spc="-147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Economic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371648" y="4144279"/>
            <a:ext cx="4812234" cy="99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32"/>
              </a:lnSpc>
              <a:spcBef>
                <a:spcPct val="0"/>
              </a:spcBef>
            </a:pPr>
            <a:r>
              <a:rPr lang="en-US" sz="1950" spc="117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Growing financial literacy and interest in wealth creation among younger demographics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816808" y="3578149"/>
            <a:ext cx="1921914" cy="477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1"/>
              </a:lnSpc>
            </a:pPr>
            <a:r>
              <a:rPr lang="en-US" sz="2778" spc="-147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Social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8018337"/>
            <a:ext cx="4812234" cy="99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32"/>
              </a:lnSpc>
              <a:spcBef>
                <a:spcPct val="0"/>
              </a:spcBef>
            </a:pPr>
            <a:r>
              <a:rPr lang="en-US" sz="1950" spc="117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Rapid adoption of fintech solutions and digital platforms for investment management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199809" y="7454978"/>
            <a:ext cx="2470016" cy="477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1"/>
              </a:lnSpc>
            </a:pPr>
            <a:r>
              <a:rPr lang="en-US" sz="2778" spc="-147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Technological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702164" y="8021108"/>
            <a:ext cx="4812234" cy="99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32"/>
              </a:lnSpc>
              <a:spcBef>
                <a:spcPct val="0"/>
              </a:spcBef>
            </a:pPr>
            <a:r>
              <a:rPr lang="en-US" sz="1950" spc="117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Stringent regulations governing financial products and services to protect investors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147324" y="7454978"/>
            <a:ext cx="1921914" cy="477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1"/>
              </a:lnSpc>
            </a:pPr>
            <a:r>
              <a:rPr lang="en-US" sz="2778" spc="-147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Legal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371648" y="8021108"/>
            <a:ext cx="4812234" cy="99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32"/>
              </a:lnSpc>
              <a:spcBef>
                <a:spcPct val="0"/>
              </a:spcBef>
            </a:pPr>
            <a:r>
              <a:rPr lang="en-US" sz="1950" spc="117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Increasing investor interest in sustainable and socially responsible investment options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608007" y="7454978"/>
            <a:ext cx="2339515" cy="477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1"/>
              </a:lnSpc>
            </a:pPr>
            <a:r>
              <a:rPr lang="en-US" sz="2778" spc="-147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Environmental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442134" y="4264530"/>
            <a:ext cx="4920018" cy="4993770"/>
            <a:chOff x="0" y="0"/>
            <a:chExt cx="1439968" cy="14615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39968" cy="1461553"/>
            </a:xfrm>
            <a:custGeom>
              <a:avLst/>
              <a:gdLst/>
              <a:ahLst/>
              <a:cxnLst/>
              <a:rect l="l" t="t" r="r" b="b"/>
              <a:pathLst>
                <a:path w="1439968" h="1461553">
                  <a:moveTo>
                    <a:pt x="37765" y="0"/>
                  </a:moveTo>
                  <a:lnTo>
                    <a:pt x="1402203" y="0"/>
                  </a:lnTo>
                  <a:cubicBezTo>
                    <a:pt x="1412219" y="0"/>
                    <a:pt x="1421824" y="3979"/>
                    <a:pt x="1428907" y="11061"/>
                  </a:cubicBezTo>
                  <a:cubicBezTo>
                    <a:pt x="1435989" y="18144"/>
                    <a:pt x="1439968" y="27749"/>
                    <a:pt x="1439968" y="37765"/>
                  </a:cubicBezTo>
                  <a:lnTo>
                    <a:pt x="1439968" y="1423788"/>
                  </a:lnTo>
                  <a:cubicBezTo>
                    <a:pt x="1439968" y="1433804"/>
                    <a:pt x="1435989" y="1443410"/>
                    <a:pt x="1428907" y="1450492"/>
                  </a:cubicBezTo>
                  <a:cubicBezTo>
                    <a:pt x="1421824" y="1457574"/>
                    <a:pt x="1412219" y="1461553"/>
                    <a:pt x="1402203" y="1461553"/>
                  </a:cubicBezTo>
                  <a:lnTo>
                    <a:pt x="37765" y="1461553"/>
                  </a:lnTo>
                  <a:cubicBezTo>
                    <a:pt x="27749" y="1461553"/>
                    <a:pt x="18144" y="1457574"/>
                    <a:pt x="11061" y="1450492"/>
                  </a:cubicBezTo>
                  <a:cubicBezTo>
                    <a:pt x="3979" y="1443410"/>
                    <a:pt x="0" y="1433804"/>
                    <a:pt x="0" y="1423788"/>
                  </a:cubicBezTo>
                  <a:lnTo>
                    <a:pt x="0" y="37765"/>
                  </a:lnTo>
                  <a:cubicBezTo>
                    <a:pt x="0" y="27749"/>
                    <a:pt x="3979" y="18144"/>
                    <a:pt x="11061" y="11061"/>
                  </a:cubicBezTo>
                  <a:cubicBezTo>
                    <a:pt x="18144" y="3979"/>
                    <a:pt x="27749" y="0"/>
                    <a:pt x="37765" y="0"/>
                  </a:cubicBezTo>
                  <a:close/>
                </a:path>
              </a:pathLst>
            </a:custGeom>
            <a:solidFill>
              <a:srgbClr val="AADBC0"/>
            </a:solidFill>
            <a:ln w="19050" cap="rnd">
              <a:solidFill>
                <a:srgbClr val="3A3937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1439968" cy="1452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42134" y="2809813"/>
            <a:ext cx="4920018" cy="1323119"/>
            <a:chOff x="0" y="0"/>
            <a:chExt cx="1439968" cy="3872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39968" cy="387244"/>
            </a:xfrm>
            <a:custGeom>
              <a:avLst/>
              <a:gdLst/>
              <a:ahLst/>
              <a:cxnLst/>
              <a:rect l="l" t="t" r="r" b="b"/>
              <a:pathLst>
                <a:path w="1439968" h="387244">
                  <a:moveTo>
                    <a:pt x="37765" y="0"/>
                  </a:moveTo>
                  <a:lnTo>
                    <a:pt x="1402203" y="0"/>
                  </a:lnTo>
                  <a:cubicBezTo>
                    <a:pt x="1412219" y="0"/>
                    <a:pt x="1421824" y="3979"/>
                    <a:pt x="1428907" y="11061"/>
                  </a:cubicBezTo>
                  <a:cubicBezTo>
                    <a:pt x="1435989" y="18144"/>
                    <a:pt x="1439968" y="27749"/>
                    <a:pt x="1439968" y="37765"/>
                  </a:cubicBezTo>
                  <a:lnTo>
                    <a:pt x="1439968" y="349479"/>
                  </a:lnTo>
                  <a:cubicBezTo>
                    <a:pt x="1439968" y="359495"/>
                    <a:pt x="1435989" y="369101"/>
                    <a:pt x="1428907" y="376183"/>
                  </a:cubicBezTo>
                  <a:cubicBezTo>
                    <a:pt x="1421824" y="383265"/>
                    <a:pt x="1412219" y="387244"/>
                    <a:pt x="1402203" y="387244"/>
                  </a:cubicBezTo>
                  <a:lnTo>
                    <a:pt x="37765" y="387244"/>
                  </a:lnTo>
                  <a:cubicBezTo>
                    <a:pt x="27749" y="387244"/>
                    <a:pt x="18144" y="383265"/>
                    <a:pt x="11061" y="376183"/>
                  </a:cubicBezTo>
                  <a:cubicBezTo>
                    <a:pt x="3979" y="369101"/>
                    <a:pt x="0" y="359495"/>
                    <a:pt x="0" y="349479"/>
                  </a:cubicBezTo>
                  <a:lnTo>
                    <a:pt x="0" y="37765"/>
                  </a:lnTo>
                  <a:cubicBezTo>
                    <a:pt x="0" y="27749"/>
                    <a:pt x="3979" y="18144"/>
                    <a:pt x="11061" y="11061"/>
                  </a:cubicBezTo>
                  <a:cubicBezTo>
                    <a:pt x="18144" y="3979"/>
                    <a:pt x="27749" y="0"/>
                    <a:pt x="37765" y="0"/>
                  </a:cubicBezTo>
                  <a:close/>
                </a:path>
              </a:pathLst>
            </a:custGeom>
            <a:solidFill>
              <a:srgbClr val="AADBC0"/>
            </a:solidFill>
            <a:ln w="19050" cap="rnd">
              <a:solidFill>
                <a:srgbClr val="3A3937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525"/>
              <a:ext cx="1439968" cy="377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843949" y="3095262"/>
            <a:ext cx="4116386" cy="771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22"/>
              </a:lnSpc>
              <a:spcBef>
                <a:spcPct val="0"/>
              </a:spcBef>
            </a:pPr>
            <a:r>
              <a:rPr lang="en-US" sz="4600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Current State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93089" y="1333502"/>
            <a:ext cx="970182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5000" spc="-265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GAP Analysis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6892850" y="4264530"/>
            <a:ext cx="4920018" cy="4993770"/>
            <a:chOff x="0" y="0"/>
            <a:chExt cx="1439968" cy="146155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39968" cy="1461553"/>
            </a:xfrm>
            <a:custGeom>
              <a:avLst/>
              <a:gdLst/>
              <a:ahLst/>
              <a:cxnLst/>
              <a:rect l="l" t="t" r="r" b="b"/>
              <a:pathLst>
                <a:path w="1439968" h="1461553">
                  <a:moveTo>
                    <a:pt x="37765" y="0"/>
                  </a:moveTo>
                  <a:lnTo>
                    <a:pt x="1402203" y="0"/>
                  </a:lnTo>
                  <a:cubicBezTo>
                    <a:pt x="1412219" y="0"/>
                    <a:pt x="1421824" y="3979"/>
                    <a:pt x="1428907" y="11061"/>
                  </a:cubicBezTo>
                  <a:cubicBezTo>
                    <a:pt x="1435989" y="18144"/>
                    <a:pt x="1439968" y="27749"/>
                    <a:pt x="1439968" y="37765"/>
                  </a:cubicBezTo>
                  <a:lnTo>
                    <a:pt x="1439968" y="1423788"/>
                  </a:lnTo>
                  <a:cubicBezTo>
                    <a:pt x="1439968" y="1433804"/>
                    <a:pt x="1435989" y="1443410"/>
                    <a:pt x="1428907" y="1450492"/>
                  </a:cubicBezTo>
                  <a:cubicBezTo>
                    <a:pt x="1421824" y="1457574"/>
                    <a:pt x="1412219" y="1461553"/>
                    <a:pt x="1402203" y="1461553"/>
                  </a:cubicBezTo>
                  <a:lnTo>
                    <a:pt x="37765" y="1461553"/>
                  </a:lnTo>
                  <a:cubicBezTo>
                    <a:pt x="27749" y="1461553"/>
                    <a:pt x="18144" y="1457574"/>
                    <a:pt x="11061" y="1450492"/>
                  </a:cubicBezTo>
                  <a:cubicBezTo>
                    <a:pt x="3979" y="1443410"/>
                    <a:pt x="0" y="1433804"/>
                    <a:pt x="0" y="1423788"/>
                  </a:cubicBezTo>
                  <a:lnTo>
                    <a:pt x="0" y="37765"/>
                  </a:lnTo>
                  <a:cubicBezTo>
                    <a:pt x="0" y="27749"/>
                    <a:pt x="3979" y="18144"/>
                    <a:pt x="11061" y="11061"/>
                  </a:cubicBezTo>
                  <a:cubicBezTo>
                    <a:pt x="18144" y="3979"/>
                    <a:pt x="27749" y="0"/>
                    <a:pt x="37765" y="0"/>
                  </a:cubicBezTo>
                  <a:close/>
                </a:path>
              </a:pathLst>
            </a:custGeom>
            <a:solidFill>
              <a:srgbClr val="AADBC0"/>
            </a:solidFill>
            <a:ln w="19050" cap="rnd">
              <a:solidFill>
                <a:srgbClr val="3A3937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9525"/>
              <a:ext cx="1439968" cy="1452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892850" y="2809813"/>
            <a:ext cx="4920018" cy="1323119"/>
            <a:chOff x="0" y="0"/>
            <a:chExt cx="1439968" cy="38724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39968" cy="387244"/>
            </a:xfrm>
            <a:custGeom>
              <a:avLst/>
              <a:gdLst/>
              <a:ahLst/>
              <a:cxnLst/>
              <a:rect l="l" t="t" r="r" b="b"/>
              <a:pathLst>
                <a:path w="1439968" h="387244">
                  <a:moveTo>
                    <a:pt x="37765" y="0"/>
                  </a:moveTo>
                  <a:lnTo>
                    <a:pt x="1402203" y="0"/>
                  </a:lnTo>
                  <a:cubicBezTo>
                    <a:pt x="1412219" y="0"/>
                    <a:pt x="1421824" y="3979"/>
                    <a:pt x="1428907" y="11061"/>
                  </a:cubicBezTo>
                  <a:cubicBezTo>
                    <a:pt x="1435989" y="18144"/>
                    <a:pt x="1439968" y="27749"/>
                    <a:pt x="1439968" y="37765"/>
                  </a:cubicBezTo>
                  <a:lnTo>
                    <a:pt x="1439968" y="349479"/>
                  </a:lnTo>
                  <a:cubicBezTo>
                    <a:pt x="1439968" y="359495"/>
                    <a:pt x="1435989" y="369101"/>
                    <a:pt x="1428907" y="376183"/>
                  </a:cubicBezTo>
                  <a:cubicBezTo>
                    <a:pt x="1421824" y="383265"/>
                    <a:pt x="1412219" y="387244"/>
                    <a:pt x="1402203" y="387244"/>
                  </a:cubicBezTo>
                  <a:lnTo>
                    <a:pt x="37765" y="387244"/>
                  </a:lnTo>
                  <a:cubicBezTo>
                    <a:pt x="27749" y="387244"/>
                    <a:pt x="18144" y="383265"/>
                    <a:pt x="11061" y="376183"/>
                  </a:cubicBezTo>
                  <a:cubicBezTo>
                    <a:pt x="3979" y="369101"/>
                    <a:pt x="0" y="359495"/>
                    <a:pt x="0" y="349479"/>
                  </a:cubicBezTo>
                  <a:lnTo>
                    <a:pt x="0" y="37765"/>
                  </a:lnTo>
                  <a:cubicBezTo>
                    <a:pt x="0" y="27749"/>
                    <a:pt x="3979" y="18144"/>
                    <a:pt x="11061" y="11061"/>
                  </a:cubicBezTo>
                  <a:cubicBezTo>
                    <a:pt x="18144" y="3979"/>
                    <a:pt x="27749" y="0"/>
                    <a:pt x="37765" y="0"/>
                  </a:cubicBezTo>
                  <a:close/>
                </a:path>
              </a:pathLst>
            </a:custGeom>
            <a:solidFill>
              <a:srgbClr val="AADBC0"/>
            </a:solidFill>
            <a:ln w="19050" cap="rnd">
              <a:solidFill>
                <a:srgbClr val="3A3937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525"/>
              <a:ext cx="1439968" cy="377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346268" y="4264530"/>
            <a:ext cx="4920018" cy="4993770"/>
            <a:chOff x="0" y="0"/>
            <a:chExt cx="1439968" cy="146155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39968" cy="1461553"/>
            </a:xfrm>
            <a:custGeom>
              <a:avLst/>
              <a:gdLst/>
              <a:ahLst/>
              <a:cxnLst/>
              <a:rect l="l" t="t" r="r" b="b"/>
              <a:pathLst>
                <a:path w="1439968" h="1461553">
                  <a:moveTo>
                    <a:pt x="37765" y="0"/>
                  </a:moveTo>
                  <a:lnTo>
                    <a:pt x="1402203" y="0"/>
                  </a:lnTo>
                  <a:cubicBezTo>
                    <a:pt x="1412219" y="0"/>
                    <a:pt x="1421824" y="3979"/>
                    <a:pt x="1428907" y="11061"/>
                  </a:cubicBezTo>
                  <a:cubicBezTo>
                    <a:pt x="1435989" y="18144"/>
                    <a:pt x="1439968" y="27749"/>
                    <a:pt x="1439968" y="37765"/>
                  </a:cubicBezTo>
                  <a:lnTo>
                    <a:pt x="1439968" y="1423788"/>
                  </a:lnTo>
                  <a:cubicBezTo>
                    <a:pt x="1439968" y="1433804"/>
                    <a:pt x="1435989" y="1443410"/>
                    <a:pt x="1428907" y="1450492"/>
                  </a:cubicBezTo>
                  <a:cubicBezTo>
                    <a:pt x="1421824" y="1457574"/>
                    <a:pt x="1412219" y="1461553"/>
                    <a:pt x="1402203" y="1461553"/>
                  </a:cubicBezTo>
                  <a:lnTo>
                    <a:pt x="37765" y="1461553"/>
                  </a:lnTo>
                  <a:cubicBezTo>
                    <a:pt x="27749" y="1461553"/>
                    <a:pt x="18144" y="1457574"/>
                    <a:pt x="11061" y="1450492"/>
                  </a:cubicBezTo>
                  <a:cubicBezTo>
                    <a:pt x="3979" y="1443410"/>
                    <a:pt x="0" y="1433804"/>
                    <a:pt x="0" y="1423788"/>
                  </a:cubicBezTo>
                  <a:lnTo>
                    <a:pt x="0" y="37765"/>
                  </a:lnTo>
                  <a:cubicBezTo>
                    <a:pt x="0" y="27749"/>
                    <a:pt x="3979" y="18144"/>
                    <a:pt x="11061" y="11061"/>
                  </a:cubicBezTo>
                  <a:cubicBezTo>
                    <a:pt x="18144" y="3979"/>
                    <a:pt x="27749" y="0"/>
                    <a:pt x="37765" y="0"/>
                  </a:cubicBezTo>
                  <a:close/>
                </a:path>
              </a:pathLst>
            </a:custGeom>
            <a:solidFill>
              <a:srgbClr val="AADBC0"/>
            </a:solidFill>
            <a:ln w="19050" cap="rnd">
              <a:solidFill>
                <a:srgbClr val="3A3937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9525"/>
              <a:ext cx="1439968" cy="1452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346268" y="2809813"/>
            <a:ext cx="4920018" cy="1323119"/>
            <a:chOff x="0" y="0"/>
            <a:chExt cx="1439968" cy="38724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439968" cy="387244"/>
            </a:xfrm>
            <a:custGeom>
              <a:avLst/>
              <a:gdLst/>
              <a:ahLst/>
              <a:cxnLst/>
              <a:rect l="l" t="t" r="r" b="b"/>
              <a:pathLst>
                <a:path w="1439968" h="387244">
                  <a:moveTo>
                    <a:pt x="37765" y="0"/>
                  </a:moveTo>
                  <a:lnTo>
                    <a:pt x="1402203" y="0"/>
                  </a:lnTo>
                  <a:cubicBezTo>
                    <a:pt x="1412219" y="0"/>
                    <a:pt x="1421824" y="3979"/>
                    <a:pt x="1428907" y="11061"/>
                  </a:cubicBezTo>
                  <a:cubicBezTo>
                    <a:pt x="1435989" y="18144"/>
                    <a:pt x="1439968" y="27749"/>
                    <a:pt x="1439968" y="37765"/>
                  </a:cubicBezTo>
                  <a:lnTo>
                    <a:pt x="1439968" y="349479"/>
                  </a:lnTo>
                  <a:cubicBezTo>
                    <a:pt x="1439968" y="359495"/>
                    <a:pt x="1435989" y="369101"/>
                    <a:pt x="1428907" y="376183"/>
                  </a:cubicBezTo>
                  <a:cubicBezTo>
                    <a:pt x="1421824" y="383265"/>
                    <a:pt x="1412219" y="387244"/>
                    <a:pt x="1402203" y="387244"/>
                  </a:cubicBezTo>
                  <a:lnTo>
                    <a:pt x="37765" y="387244"/>
                  </a:lnTo>
                  <a:cubicBezTo>
                    <a:pt x="27749" y="387244"/>
                    <a:pt x="18144" y="383265"/>
                    <a:pt x="11061" y="376183"/>
                  </a:cubicBezTo>
                  <a:cubicBezTo>
                    <a:pt x="3979" y="369101"/>
                    <a:pt x="0" y="359495"/>
                    <a:pt x="0" y="349479"/>
                  </a:cubicBezTo>
                  <a:lnTo>
                    <a:pt x="0" y="37765"/>
                  </a:lnTo>
                  <a:cubicBezTo>
                    <a:pt x="0" y="27749"/>
                    <a:pt x="3979" y="18144"/>
                    <a:pt x="11061" y="11061"/>
                  </a:cubicBezTo>
                  <a:cubicBezTo>
                    <a:pt x="18144" y="3979"/>
                    <a:pt x="27749" y="0"/>
                    <a:pt x="37765" y="0"/>
                  </a:cubicBezTo>
                  <a:close/>
                </a:path>
              </a:pathLst>
            </a:custGeom>
            <a:solidFill>
              <a:srgbClr val="AADBC0"/>
            </a:solidFill>
            <a:ln w="19050" cap="rnd">
              <a:solidFill>
                <a:srgbClr val="3A3937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9525"/>
              <a:ext cx="1439968" cy="377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294666" y="3095262"/>
            <a:ext cx="4116386" cy="771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22"/>
              </a:lnSpc>
              <a:spcBef>
                <a:spcPct val="0"/>
              </a:spcBef>
            </a:pPr>
            <a:r>
              <a:rPr lang="en-US" sz="4600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Desired State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746318" y="3138315"/>
            <a:ext cx="4116386" cy="728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01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Identified Gaps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82177" y="4656807"/>
            <a:ext cx="4239930" cy="4073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2"/>
              </a:lnSpc>
              <a:spcBef>
                <a:spcPct val="0"/>
              </a:spcBef>
            </a:pPr>
            <a:r>
              <a:rPr lang="en-US" sz="3586" spc="-11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High investor reliance on traditional, low-risk investment options like PPF and Fixed Deposits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232894" y="4672126"/>
            <a:ext cx="4239930" cy="4073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2"/>
              </a:lnSpc>
              <a:spcBef>
                <a:spcPct val="0"/>
              </a:spcBef>
            </a:pPr>
            <a:r>
              <a:rPr lang="en-US" sz="3586" spc="-11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Increased diversification into high-return investments like equities and alternative assets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686312" y="4617970"/>
            <a:ext cx="4239930" cy="4112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1"/>
              </a:lnSpc>
              <a:spcBef>
                <a:spcPct val="0"/>
              </a:spcBef>
            </a:pPr>
            <a:r>
              <a:rPr lang="en-US" sz="3099" spc="-9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Lack of investor education on high-return opportunities and Limited product offerings tailored for risk-tolerant and tech-savvy investors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442134" y="4264530"/>
            <a:ext cx="4920018" cy="4993770"/>
            <a:chOff x="0" y="0"/>
            <a:chExt cx="1439968" cy="14615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39968" cy="1461553"/>
            </a:xfrm>
            <a:custGeom>
              <a:avLst/>
              <a:gdLst/>
              <a:ahLst/>
              <a:cxnLst/>
              <a:rect l="l" t="t" r="r" b="b"/>
              <a:pathLst>
                <a:path w="1439968" h="1461553">
                  <a:moveTo>
                    <a:pt x="37765" y="0"/>
                  </a:moveTo>
                  <a:lnTo>
                    <a:pt x="1402203" y="0"/>
                  </a:lnTo>
                  <a:cubicBezTo>
                    <a:pt x="1412219" y="0"/>
                    <a:pt x="1421824" y="3979"/>
                    <a:pt x="1428907" y="11061"/>
                  </a:cubicBezTo>
                  <a:cubicBezTo>
                    <a:pt x="1435989" y="18144"/>
                    <a:pt x="1439968" y="27749"/>
                    <a:pt x="1439968" y="37765"/>
                  </a:cubicBezTo>
                  <a:lnTo>
                    <a:pt x="1439968" y="1423788"/>
                  </a:lnTo>
                  <a:cubicBezTo>
                    <a:pt x="1439968" y="1433804"/>
                    <a:pt x="1435989" y="1443410"/>
                    <a:pt x="1428907" y="1450492"/>
                  </a:cubicBezTo>
                  <a:cubicBezTo>
                    <a:pt x="1421824" y="1457574"/>
                    <a:pt x="1412219" y="1461553"/>
                    <a:pt x="1402203" y="1461553"/>
                  </a:cubicBezTo>
                  <a:lnTo>
                    <a:pt x="37765" y="1461553"/>
                  </a:lnTo>
                  <a:cubicBezTo>
                    <a:pt x="27749" y="1461553"/>
                    <a:pt x="18144" y="1457574"/>
                    <a:pt x="11061" y="1450492"/>
                  </a:cubicBezTo>
                  <a:cubicBezTo>
                    <a:pt x="3979" y="1443410"/>
                    <a:pt x="0" y="1433804"/>
                    <a:pt x="0" y="1423788"/>
                  </a:cubicBezTo>
                  <a:lnTo>
                    <a:pt x="0" y="37765"/>
                  </a:lnTo>
                  <a:cubicBezTo>
                    <a:pt x="0" y="27749"/>
                    <a:pt x="3979" y="18144"/>
                    <a:pt x="11061" y="11061"/>
                  </a:cubicBezTo>
                  <a:cubicBezTo>
                    <a:pt x="18144" y="3979"/>
                    <a:pt x="27749" y="0"/>
                    <a:pt x="3776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3A3937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1439968" cy="1452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42134" y="2809813"/>
            <a:ext cx="4920018" cy="1323119"/>
            <a:chOff x="0" y="0"/>
            <a:chExt cx="1439968" cy="3872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39968" cy="387244"/>
            </a:xfrm>
            <a:custGeom>
              <a:avLst/>
              <a:gdLst/>
              <a:ahLst/>
              <a:cxnLst/>
              <a:rect l="l" t="t" r="r" b="b"/>
              <a:pathLst>
                <a:path w="1439968" h="387244">
                  <a:moveTo>
                    <a:pt x="37765" y="0"/>
                  </a:moveTo>
                  <a:lnTo>
                    <a:pt x="1402203" y="0"/>
                  </a:lnTo>
                  <a:cubicBezTo>
                    <a:pt x="1412219" y="0"/>
                    <a:pt x="1421824" y="3979"/>
                    <a:pt x="1428907" y="11061"/>
                  </a:cubicBezTo>
                  <a:cubicBezTo>
                    <a:pt x="1435989" y="18144"/>
                    <a:pt x="1439968" y="27749"/>
                    <a:pt x="1439968" y="37765"/>
                  </a:cubicBezTo>
                  <a:lnTo>
                    <a:pt x="1439968" y="349479"/>
                  </a:lnTo>
                  <a:cubicBezTo>
                    <a:pt x="1439968" y="359495"/>
                    <a:pt x="1435989" y="369101"/>
                    <a:pt x="1428907" y="376183"/>
                  </a:cubicBezTo>
                  <a:cubicBezTo>
                    <a:pt x="1421824" y="383265"/>
                    <a:pt x="1412219" y="387244"/>
                    <a:pt x="1402203" y="387244"/>
                  </a:cubicBezTo>
                  <a:lnTo>
                    <a:pt x="37765" y="387244"/>
                  </a:lnTo>
                  <a:cubicBezTo>
                    <a:pt x="27749" y="387244"/>
                    <a:pt x="18144" y="383265"/>
                    <a:pt x="11061" y="376183"/>
                  </a:cubicBezTo>
                  <a:cubicBezTo>
                    <a:pt x="3979" y="369101"/>
                    <a:pt x="0" y="359495"/>
                    <a:pt x="0" y="349479"/>
                  </a:cubicBezTo>
                  <a:lnTo>
                    <a:pt x="0" y="37765"/>
                  </a:lnTo>
                  <a:cubicBezTo>
                    <a:pt x="0" y="27749"/>
                    <a:pt x="3979" y="18144"/>
                    <a:pt x="11061" y="11061"/>
                  </a:cubicBezTo>
                  <a:cubicBezTo>
                    <a:pt x="18144" y="3979"/>
                    <a:pt x="27749" y="0"/>
                    <a:pt x="3776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3A3937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525"/>
              <a:ext cx="1439968" cy="377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843949" y="3095262"/>
            <a:ext cx="4116386" cy="771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22"/>
              </a:lnSpc>
              <a:spcBef>
                <a:spcPct val="0"/>
              </a:spcBef>
            </a:pPr>
            <a:r>
              <a:rPr lang="en-US" sz="4600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Customer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93089" y="1333502"/>
            <a:ext cx="970182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5000" spc="-265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3C Framework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6892850" y="4264530"/>
            <a:ext cx="4920018" cy="4993770"/>
            <a:chOff x="0" y="0"/>
            <a:chExt cx="1439968" cy="146155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39968" cy="1461553"/>
            </a:xfrm>
            <a:custGeom>
              <a:avLst/>
              <a:gdLst/>
              <a:ahLst/>
              <a:cxnLst/>
              <a:rect l="l" t="t" r="r" b="b"/>
              <a:pathLst>
                <a:path w="1439968" h="1461553">
                  <a:moveTo>
                    <a:pt x="37765" y="0"/>
                  </a:moveTo>
                  <a:lnTo>
                    <a:pt x="1402203" y="0"/>
                  </a:lnTo>
                  <a:cubicBezTo>
                    <a:pt x="1412219" y="0"/>
                    <a:pt x="1421824" y="3979"/>
                    <a:pt x="1428907" y="11061"/>
                  </a:cubicBezTo>
                  <a:cubicBezTo>
                    <a:pt x="1435989" y="18144"/>
                    <a:pt x="1439968" y="27749"/>
                    <a:pt x="1439968" y="37765"/>
                  </a:cubicBezTo>
                  <a:lnTo>
                    <a:pt x="1439968" y="1423788"/>
                  </a:lnTo>
                  <a:cubicBezTo>
                    <a:pt x="1439968" y="1433804"/>
                    <a:pt x="1435989" y="1443410"/>
                    <a:pt x="1428907" y="1450492"/>
                  </a:cubicBezTo>
                  <a:cubicBezTo>
                    <a:pt x="1421824" y="1457574"/>
                    <a:pt x="1412219" y="1461553"/>
                    <a:pt x="1402203" y="1461553"/>
                  </a:cubicBezTo>
                  <a:lnTo>
                    <a:pt x="37765" y="1461553"/>
                  </a:lnTo>
                  <a:cubicBezTo>
                    <a:pt x="27749" y="1461553"/>
                    <a:pt x="18144" y="1457574"/>
                    <a:pt x="11061" y="1450492"/>
                  </a:cubicBezTo>
                  <a:cubicBezTo>
                    <a:pt x="3979" y="1443410"/>
                    <a:pt x="0" y="1433804"/>
                    <a:pt x="0" y="1423788"/>
                  </a:cubicBezTo>
                  <a:lnTo>
                    <a:pt x="0" y="37765"/>
                  </a:lnTo>
                  <a:cubicBezTo>
                    <a:pt x="0" y="27749"/>
                    <a:pt x="3979" y="18144"/>
                    <a:pt x="11061" y="11061"/>
                  </a:cubicBezTo>
                  <a:cubicBezTo>
                    <a:pt x="18144" y="3979"/>
                    <a:pt x="27749" y="0"/>
                    <a:pt x="3776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3A3937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9525"/>
              <a:ext cx="1439968" cy="1452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892850" y="2809813"/>
            <a:ext cx="4920018" cy="1323119"/>
            <a:chOff x="0" y="0"/>
            <a:chExt cx="1439968" cy="38724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39968" cy="387244"/>
            </a:xfrm>
            <a:custGeom>
              <a:avLst/>
              <a:gdLst/>
              <a:ahLst/>
              <a:cxnLst/>
              <a:rect l="l" t="t" r="r" b="b"/>
              <a:pathLst>
                <a:path w="1439968" h="387244">
                  <a:moveTo>
                    <a:pt x="37765" y="0"/>
                  </a:moveTo>
                  <a:lnTo>
                    <a:pt x="1402203" y="0"/>
                  </a:lnTo>
                  <a:cubicBezTo>
                    <a:pt x="1412219" y="0"/>
                    <a:pt x="1421824" y="3979"/>
                    <a:pt x="1428907" y="11061"/>
                  </a:cubicBezTo>
                  <a:cubicBezTo>
                    <a:pt x="1435989" y="18144"/>
                    <a:pt x="1439968" y="27749"/>
                    <a:pt x="1439968" y="37765"/>
                  </a:cubicBezTo>
                  <a:lnTo>
                    <a:pt x="1439968" y="349479"/>
                  </a:lnTo>
                  <a:cubicBezTo>
                    <a:pt x="1439968" y="359495"/>
                    <a:pt x="1435989" y="369101"/>
                    <a:pt x="1428907" y="376183"/>
                  </a:cubicBezTo>
                  <a:cubicBezTo>
                    <a:pt x="1421824" y="383265"/>
                    <a:pt x="1412219" y="387244"/>
                    <a:pt x="1402203" y="387244"/>
                  </a:cubicBezTo>
                  <a:lnTo>
                    <a:pt x="37765" y="387244"/>
                  </a:lnTo>
                  <a:cubicBezTo>
                    <a:pt x="27749" y="387244"/>
                    <a:pt x="18144" y="383265"/>
                    <a:pt x="11061" y="376183"/>
                  </a:cubicBezTo>
                  <a:cubicBezTo>
                    <a:pt x="3979" y="369101"/>
                    <a:pt x="0" y="359495"/>
                    <a:pt x="0" y="349479"/>
                  </a:cubicBezTo>
                  <a:lnTo>
                    <a:pt x="0" y="37765"/>
                  </a:lnTo>
                  <a:cubicBezTo>
                    <a:pt x="0" y="27749"/>
                    <a:pt x="3979" y="18144"/>
                    <a:pt x="11061" y="11061"/>
                  </a:cubicBezTo>
                  <a:cubicBezTo>
                    <a:pt x="18144" y="3979"/>
                    <a:pt x="27749" y="0"/>
                    <a:pt x="3776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3A3937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525"/>
              <a:ext cx="1439968" cy="377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346268" y="4264530"/>
            <a:ext cx="4920018" cy="4993770"/>
            <a:chOff x="0" y="0"/>
            <a:chExt cx="1439968" cy="146155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39968" cy="1461553"/>
            </a:xfrm>
            <a:custGeom>
              <a:avLst/>
              <a:gdLst/>
              <a:ahLst/>
              <a:cxnLst/>
              <a:rect l="l" t="t" r="r" b="b"/>
              <a:pathLst>
                <a:path w="1439968" h="1461553">
                  <a:moveTo>
                    <a:pt x="37765" y="0"/>
                  </a:moveTo>
                  <a:lnTo>
                    <a:pt x="1402203" y="0"/>
                  </a:lnTo>
                  <a:cubicBezTo>
                    <a:pt x="1412219" y="0"/>
                    <a:pt x="1421824" y="3979"/>
                    <a:pt x="1428907" y="11061"/>
                  </a:cubicBezTo>
                  <a:cubicBezTo>
                    <a:pt x="1435989" y="18144"/>
                    <a:pt x="1439968" y="27749"/>
                    <a:pt x="1439968" y="37765"/>
                  </a:cubicBezTo>
                  <a:lnTo>
                    <a:pt x="1439968" y="1423788"/>
                  </a:lnTo>
                  <a:cubicBezTo>
                    <a:pt x="1439968" y="1433804"/>
                    <a:pt x="1435989" y="1443410"/>
                    <a:pt x="1428907" y="1450492"/>
                  </a:cubicBezTo>
                  <a:cubicBezTo>
                    <a:pt x="1421824" y="1457574"/>
                    <a:pt x="1412219" y="1461553"/>
                    <a:pt x="1402203" y="1461553"/>
                  </a:cubicBezTo>
                  <a:lnTo>
                    <a:pt x="37765" y="1461553"/>
                  </a:lnTo>
                  <a:cubicBezTo>
                    <a:pt x="27749" y="1461553"/>
                    <a:pt x="18144" y="1457574"/>
                    <a:pt x="11061" y="1450492"/>
                  </a:cubicBezTo>
                  <a:cubicBezTo>
                    <a:pt x="3979" y="1443410"/>
                    <a:pt x="0" y="1433804"/>
                    <a:pt x="0" y="1423788"/>
                  </a:cubicBezTo>
                  <a:lnTo>
                    <a:pt x="0" y="37765"/>
                  </a:lnTo>
                  <a:cubicBezTo>
                    <a:pt x="0" y="27749"/>
                    <a:pt x="3979" y="18144"/>
                    <a:pt x="11061" y="11061"/>
                  </a:cubicBezTo>
                  <a:cubicBezTo>
                    <a:pt x="18144" y="3979"/>
                    <a:pt x="27749" y="0"/>
                    <a:pt x="3776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3A3937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9525"/>
              <a:ext cx="1439968" cy="1452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346268" y="2809813"/>
            <a:ext cx="4920018" cy="1323119"/>
            <a:chOff x="0" y="0"/>
            <a:chExt cx="1439968" cy="38724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439968" cy="387244"/>
            </a:xfrm>
            <a:custGeom>
              <a:avLst/>
              <a:gdLst/>
              <a:ahLst/>
              <a:cxnLst/>
              <a:rect l="l" t="t" r="r" b="b"/>
              <a:pathLst>
                <a:path w="1439968" h="387244">
                  <a:moveTo>
                    <a:pt x="37765" y="0"/>
                  </a:moveTo>
                  <a:lnTo>
                    <a:pt x="1402203" y="0"/>
                  </a:lnTo>
                  <a:cubicBezTo>
                    <a:pt x="1412219" y="0"/>
                    <a:pt x="1421824" y="3979"/>
                    <a:pt x="1428907" y="11061"/>
                  </a:cubicBezTo>
                  <a:cubicBezTo>
                    <a:pt x="1435989" y="18144"/>
                    <a:pt x="1439968" y="27749"/>
                    <a:pt x="1439968" y="37765"/>
                  </a:cubicBezTo>
                  <a:lnTo>
                    <a:pt x="1439968" y="349479"/>
                  </a:lnTo>
                  <a:cubicBezTo>
                    <a:pt x="1439968" y="359495"/>
                    <a:pt x="1435989" y="369101"/>
                    <a:pt x="1428907" y="376183"/>
                  </a:cubicBezTo>
                  <a:cubicBezTo>
                    <a:pt x="1421824" y="383265"/>
                    <a:pt x="1412219" y="387244"/>
                    <a:pt x="1402203" y="387244"/>
                  </a:cubicBezTo>
                  <a:lnTo>
                    <a:pt x="37765" y="387244"/>
                  </a:lnTo>
                  <a:cubicBezTo>
                    <a:pt x="27749" y="387244"/>
                    <a:pt x="18144" y="383265"/>
                    <a:pt x="11061" y="376183"/>
                  </a:cubicBezTo>
                  <a:cubicBezTo>
                    <a:pt x="3979" y="369101"/>
                    <a:pt x="0" y="359495"/>
                    <a:pt x="0" y="349479"/>
                  </a:cubicBezTo>
                  <a:lnTo>
                    <a:pt x="0" y="37765"/>
                  </a:lnTo>
                  <a:cubicBezTo>
                    <a:pt x="0" y="27749"/>
                    <a:pt x="3979" y="18144"/>
                    <a:pt x="11061" y="11061"/>
                  </a:cubicBezTo>
                  <a:cubicBezTo>
                    <a:pt x="18144" y="3979"/>
                    <a:pt x="27749" y="0"/>
                    <a:pt x="3776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3A3937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9525"/>
              <a:ext cx="1439968" cy="377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294666" y="3095262"/>
            <a:ext cx="4116386" cy="771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22"/>
              </a:lnSpc>
              <a:spcBef>
                <a:spcPct val="0"/>
              </a:spcBef>
            </a:pPr>
            <a:r>
              <a:rPr lang="en-US" sz="4600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Company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746318" y="3138315"/>
            <a:ext cx="4116386" cy="728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01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Competitors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82177" y="4546571"/>
            <a:ext cx="4239930" cy="4073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2"/>
              </a:lnSpc>
              <a:spcBef>
                <a:spcPct val="0"/>
              </a:spcBef>
            </a:pPr>
            <a:r>
              <a:rPr lang="en-US" sz="3586" spc="-11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Predominantly risk-averse, with a strong preference for safe and tax-efficient investments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232894" y="4647282"/>
            <a:ext cx="4239930" cy="3973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00"/>
              </a:lnSpc>
              <a:spcBef>
                <a:spcPct val="0"/>
              </a:spcBef>
            </a:pPr>
            <a:r>
              <a:rPr lang="en-US" sz="3486" spc="-10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Financial institutions with established trust, offering a broad range of traditional and digital products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679643" y="4509743"/>
            <a:ext cx="4239930" cy="4297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09"/>
              </a:lnSpc>
              <a:spcBef>
                <a:spcPct val="0"/>
              </a:spcBef>
            </a:pPr>
            <a:r>
              <a:rPr lang="en-US" sz="3230" spc="-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Growing competition from fintech startups and alternative investment platforms challenging traditional institutions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7809771" y="2163494"/>
            <a:ext cx="2668457" cy="3606024"/>
          </a:xfrm>
          <a:custGeom>
            <a:avLst/>
            <a:gdLst/>
            <a:ahLst/>
            <a:cxnLst/>
            <a:rect l="l" t="t" r="r" b="b"/>
            <a:pathLst>
              <a:path w="2668457" h="3606024">
                <a:moveTo>
                  <a:pt x="0" y="0"/>
                </a:moveTo>
                <a:lnTo>
                  <a:pt x="2668458" y="0"/>
                </a:lnTo>
                <a:lnTo>
                  <a:pt x="2668458" y="3606024"/>
                </a:lnTo>
                <a:lnTo>
                  <a:pt x="0" y="36060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617541" y="5772230"/>
            <a:ext cx="15052919" cy="192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264"/>
              </a:lnSpc>
              <a:spcBef>
                <a:spcPct val="0"/>
              </a:spcBef>
            </a:pPr>
            <a:r>
              <a:rPr lang="en-US" sz="11462" spc="-40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Dataset Analysis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1055</Words>
  <Application>Microsoft Office PowerPoint</Application>
  <PresentationFormat>Custom</PresentationFormat>
  <Paragraphs>156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Roboto Bold</vt:lpstr>
      <vt:lpstr>Montserrat</vt:lpstr>
      <vt:lpstr>Arial</vt:lpstr>
      <vt:lpstr>Calibri</vt:lpstr>
      <vt:lpstr>Roboto</vt:lpstr>
      <vt:lpstr>Agrandir Bold</vt:lpstr>
      <vt:lpstr>Agrandir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Financial management</dc:title>
  <cp:lastModifiedBy>Mohamed Afsar</cp:lastModifiedBy>
  <cp:revision>2</cp:revision>
  <dcterms:created xsi:type="dcterms:W3CDTF">2006-08-16T00:00:00Z</dcterms:created>
  <dcterms:modified xsi:type="dcterms:W3CDTF">2024-08-13T07:40:30Z</dcterms:modified>
  <dc:identifier>DAGNo4wRAKE</dc:identifier>
</cp:coreProperties>
</file>